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99" r:id="rId2"/>
  </p:sldMasterIdLst>
  <p:notesMasterIdLst>
    <p:notesMasterId r:id="rId49"/>
  </p:notesMasterIdLst>
  <p:sldIdLst>
    <p:sldId id="256" r:id="rId3"/>
    <p:sldId id="303" r:id="rId4"/>
    <p:sldId id="304" r:id="rId5"/>
    <p:sldId id="305" r:id="rId6"/>
    <p:sldId id="30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7" r:id="rId36"/>
    <p:sldId id="288" r:id="rId37"/>
    <p:sldId id="289" r:id="rId38"/>
    <p:sldId id="290" r:id="rId39"/>
    <p:sldId id="292" r:id="rId40"/>
    <p:sldId id="293" r:id="rId41"/>
    <p:sldId id="294" r:id="rId42"/>
    <p:sldId id="295" r:id="rId43"/>
    <p:sldId id="296" r:id="rId44"/>
    <p:sldId id="297" r:id="rId45"/>
    <p:sldId id="298" r:id="rId46"/>
    <p:sldId id="299" r:id="rId47"/>
    <p:sldId id="300"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jt4jl8GGfNg+ZlS3U24jhBW9yq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FA1FD-0DC7-4D93-8907-B7C5885E9BEA}" type="doc">
      <dgm:prSet loTypeId="urn:microsoft.com/office/officeart/2005/8/layout/default" loCatId="list" qsTypeId="urn:microsoft.com/office/officeart/2005/8/quickstyle/3d7" qsCatId="3D" csTypeId="urn:microsoft.com/office/officeart/2005/8/colors/colorful1" csCatId="colorful" phldr="1"/>
      <dgm:spPr/>
      <dgm:t>
        <a:bodyPr/>
        <a:lstStyle/>
        <a:p>
          <a:endParaRPr lang="en-US"/>
        </a:p>
      </dgm:t>
    </dgm:pt>
    <dgm:pt modelId="{DE4C6847-BD45-4011-AFD1-42164EE9745D}">
      <dgm:prSet phldrT="[Text]"/>
      <dgm:spPr>
        <a:solidFill>
          <a:srgbClr val="E73626"/>
        </a:solidFill>
      </dgm:spPr>
      <dgm:t>
        <a:bodyPr/>
        <a:lstStyle/>
        <a:p>
          <a:r>
            <a:rPr lang="en-US" dirty="0">
              <a:latin typeface="Georgia" panose="02040502050405020303" pitchFamily="18" charset="0"/>
            </a:rPr>
            <a:t>Community Recruitment</a:t>
          </a:r>
        </a:p>
      </dgm:t>
    </dgm:pt>
    <dgm:pt modelId="{2FFE1C2C-0176-47D4-91B5-52B05F259FFC}" type="parTrans" cxnId="{CE923ADD-5CAC-46AD-8587-0490BA93EC86}">
      <dgm:prSet/>
      <dgm:spPr/>
      <dgm:t>
        <a:bodyPr/>
        <a:lstStyle/>
        <a:p>
          <a:endParaRPr lang="en-US"/>
        </a:p>
      </dgm:t>
    </dgm:pt>
    <dgm:pt modelId="{A0548352-9068-4A18-B1CA-7910A77E364E}" type="sibTrans" cxnId="{CE923ADD-5CAC-46AD-8587-0490BA93EC86}">
      <dgm:prSet/>
      <dgm:spPr/>
      <dgm:t>
        <a:bodyPr/>
        <a:lstStyle/>
        <a:p>
          <a:endParaRPr lang="en-US"/>
        </a:p>
      </dgm:t>
    </dgm:pt>
    <dgm:pt modelId="{A79640A2-43D2-4CC0-99EB-CEED6102F8C3}">
      <dgm:prSet phldrT="[Text]"/>
      <dgm:spPr>
        <a:solidFill>
          <a:srgbClr val="0195BE"/>
        </a:solidFill>
      </dgm:spPr>
      <dgm:t>
        <a:bodyPr/>
        <a:lstStyle/>
        <a:p>
          <a:r>
            <a:rPr lang="en-US" dirty="0">
              <a:latin typeface="Georgia" panose="02040502050405020303" pitchFamily="18" charset="0"/>
            </a:rPr>
            <a:t>Housing</a:t>
          </a:r>
        </a:p>
      </dgm:t>
    </dgm:pt>
    <dgm:pt modelId="{B072FEDF-80A3-4CC3-B7BA-D520864E917A}" type="parTrans" cxnId="{1B9697A5-1FE4-4E47-BFC7-63109597A3A0}">
      <dgm:prSet/>
      <dgm:spPr/>
      <dgm:t>
        <a:bodyPr/>
        <a:lstStyle/>
        <a:p>
          <a:endParaRPr lang="en-US"/>
        </a:p>
      </dgm:t>
    </dgm:pt>
    <dgm:pt modelId="{30453821-57D7-4A9A-B9C7-48AD78DDEA48}" type="sibTrans" cxnId="{1B9697A5-1FE4-4E47-BFC7-63109597A3A0}">
      <dgm:prSet/>
      <dgm:spPr/>
      <dgm:t>
        <a:bodyPr/>
        <a:lstStyle/>
        <a:p>
          <a:endParaRPr lang="en-US"/>
        </a:p>
      </dgm:t>
    </dgm:pt>
    <dgm:pt modelId="{EB572BF1-B701-4AAB-BCC2-E3F66DCA3111}">
      <dgm:prSet phldrT="[Text]"/>
      <dgm:spPr>
        <a:solidFill>
          <a:srgbClr val="0D0D0D"/>
        </a:solidFill>
      </dgm:spPr>
      <dgm:t>
        <a:bodyPr/>
        <a:lstStyle/>
        <a:p>
          <a:r>
            <a:rPr lang="en-US" dirty="0">
              <a:solidFill>
                <a:schemeClr val="bg1"/>
              </a:solidFill>
              <a:latin typeface="Georgia" panose="02040502050405020303" pitchFamily="18" charset="0"/>
            </a:rPr>
            <a:t>Farms, Fishing, Agribusiness</a:t>
          </a:r>
        </a:p>
      </dgm:t>
    </dgm:pt>
    <dgm:pt modelId="{5B3532D6-E6B9-46E7-8ECE-FD17BAEE507C}" type="parTrans" cxnId="{6B91AC89-CBE1-4C3F-B4C3-23D0D8AAB118}">
      <dgm:prSet/>
      <dgm:spPr/>
      <dgm:t>
        <a:bodyPr/>
        <a:lstStyle/>
        <a:p>
          <a:endParaRPr lang="en-US"/>
        </a:p>
      </dgm:t>
    </dgm:pt>
    <dgm:pt modelId="{45232C0E-BD02-41E7-A242-CD716F759FCD}" type="sibTrans" cxnId="{6B91AC89-CBE1-4C3F-B4C3-23D0D8AAB118}">
      <dgm:prSet/>
      <dgm:spPr/>
      <dgm:t>
        <a:bodyPr/>
        <a:lstStyle/>
        <a:p>
          <a:endParaRPr lang="en-US"/>
        </a:p>
      </dgm:t>
    </dgm:pt>
    <dgm:pt modelId="{F49135B3-D463-47F9-8666-10BBD44E1647}">
      <dgm:prSet phldrT="[Text]"/>
      <dgm:spPr>
        <a:solidFill>
          <a:srgbClr val="6C9390"/>
        </a:solidFill>
      </dgm:spPr>
      <dgm:t>
        <a:bodyPr/>
        <a:lstStyle/>
        <a:p>
          <a:r>
            <a:rPr lang="en-US" dirty="0">
              <a:latin typeface="Georgia" panose="02040502050405020303" pitchFamily="18" charset="0"/>
            </a:rPr>
            <a:t>Schools</a:t>
          </a:r>
        </a:p>
      </dgm:t>
    </dgm:pt>
    <dgm:pt modelId="{44248A00-1757-40EA-B5B6-E5CFDFB33172}" type="parTrans" cxnId="{09686B2A-29DA-469A-8FE7-E7AA744E0099}">
      <dgm:prSet/>
      <dgm:spPr/>
      <dgm:t>
        <a:bodyPr/>
        <a:lstStyle/>
        <a:p>
          <a:endParaRPr lang="en-US"/>
        </a:p>
      </dgm:t>
    </dgm:pt>
    <dgm:pt modelId="{0F68C5B4-F1A2-4A71-B291-D9D3C61853FB}" type="sibTrans" cxnId="{09686B2A-29DA-469A-8FE7-E7AA744E0099}">
      <dgm:prSet/>
      <dgm:spPr/>
      <dgm:t>
        <a:bodyPr/>
        <a:lstStyle/>
        <a:p>
          <a:endParaRPr lang="en-US"/>
        </a:p>
      </dgm:t>
    </dgm:pt>
    <dgm:pt modelId="{CBC7F9BE-F735-4D86-9880-BCBB497FBED7}" type="pres">
      <dgm:prSet presAssocID="{431FA1FD-0DC7-4D93-8907-B7C5885E9BEA}" presName="diagram" presStyleCnt="0">
        <dgm:presLayoutVars>
          <dgm:dir/>
          <dgm:resizeHandles val="exact"/>
        </dgm:presLayoutVars>
      </dgm:prSet>
      <dgm:spPr/>
    </dgm:pt>
    <dgm:pt modelId="{393F887F-F693-4FD5-A977-202B7A3FB242}" type="pres">
      <dgm:prSet presAssocID="{DE4C6847-BD45-4011-AFD1-42164EE9745D}" presName="node" presStyleLbl="node1" presStyleIdx="0" presStyleCnt="4">
        <dgm:presLayoutVars>
          <dgm:bulletEnabled val="1"/>
        </dgm:presLayoutVars>
      </dgm:prSet>
      <dgm:spPr/>
    </dgm:pt>
    <dgm:pt modelId="{00AAD8B7-C725-4D30-8E4F-6812902988FF}" type="pres">
      <dgm:prSet presAssocID="{A0548352-9068-4A18-B1CA-7910A77E364E}" presName="sibTrans" presStyleCnt="0"/>
      <dgm:spPr/>
    </dgm:pt>
    <dgm:pt modelId="{C0E555E5-41D2-4E4E-9175-95815D5F27D6}" type="pres">
      <dgm:prSet presAssocID="{A79640A2-43D2-4CC0-99EB-CEED6102F8C3}" presName="node" presStyleLbl="node1" presStyleIdx="1" presStyleCnt="4" custLinFactNeighborX="1224">
        <dgm:presLayoutVars>
          <dgm:bulletEnabled val="1"/>
        </dgm:presLayoutVars>
      </dgm:prSet>
      <dgm:spPr/>
    </dgm:pt>
    <dgm:pt modelId="{B74BA9AB-E6A0-4659-8B74-2D64F714C3F2}" type="pres">
      <dgm:prSet presAssocID="{30453821-57D7-4A9A-B9C7-48AD78DDEA48}" presName="sibTrans" presStyleCnt="0"/>
      <dgm:spPr/>
    </dgm:pt>
    <dgm:pt modelId="{8D3051C5-2A99-4D81-BD07-1539D005D511}" type="pres">
      <dgm:prSet presAssocID="{EB572BF1-B701-4AAB-BCC2-E3F66DCA3111}" presName="node" presStyleLbl="node1" presStyleIdx="2" presStyleCnt="4">
        <dgm:presLayoutVars>
          <dgm:bulletEnabled val="1"/>
        </dgm:presLayoutVars>
      </dgm:prSet>
      <dgm:spPr/>
    </dgm:pt>
    <dgm:pt modelId="{4BD8ED4F-C286-42A1-A036-B97AADAEBA5F}" type="pres">
      <dgm:prSet presAssocID="{45232C0E-BD02-41E7-A242-CD716F759FCD}" presName="sibTrans" presStyleCnt="0"/>
      <dgm:spPr/>
    </dgm:pt>
    <dgm:pt modelId="{E4B98B6F-89BD-4EE4-8E5E-ECB5A1FACF2F}" type="pres">
      <dgm:prSet presAssocID="{F49135B3-D463-47F9-8666-10BBD44E1647}" presName="node" presStyleLbl="node1" presStyleIdx="3" presStyleCnt="4">
        <dgm:presLayoutVars>
          <dgm:bulletEnabled val="1"/>
        </dgm:presLayoutVars>
      </dgm:prSet>
      <dgm:spPr/>
    </dgm:pt>
  </dgm:ptLst>
  <dgm:cxnLst>
    <dgm:cxn modelId="{A8AE2712-B88A-45B3-8D82-B0D06CFD04C0}" type="presOf" srcId="{A79640A2-43D2-4CC0-99EB-CEED6102F8C3}" destId="{C0E555E5-41D2-4E4E-9175-95815D5F27D6}" srcOrd="0" destOrd="0" presId="urn:microsoft.com/office/officeart/2005/8/layout/default"/>
    <dgm:cxn modelId="{1F4E5F25-C713-41EA-AFE9-C007A68C1D17}" type="presOf" srcId="{F49135B3-D463-47F9-8666-10BBD44E1647}" destId="{E4B98B6F-89BD-4EE4-8E5E-ECB5A1FACF2F}" srcOrd="0" destOrd="0" presId="urn:microsoft.com/office/officeart/2005/8/layout/default"/>
    <dgm:cxn modelId="{09686B2A-29DA-469A-8FE7-E7AA744E0099}" srcId="{431FA1FD-0DC7-4D93-8907-B7C5885E9BEA}" destId="{F49135B3-D463-47F9-8666-10BBD44E1647}" srcOrd="3" destOrd="0" parTransId="{44248A00-1757-40EA-B5B6-E5CFDFB33172}" sibTransId="{0F68C5B4-F1A2-4A71-B291-D9D3C61853FB}"/>
    <dgm:cxn modelId="{53A0492F-BE56-4AEB-AB39-24D02F7E7E74}" type="presOf" srcId="{431FA1FD-0DC7-4D93-8907-B7C5885E9BEA}" destId="{CBC7F9BE-F735-4D86-9880-BCBB497FBED7}" srcOrd="0" destOrd="0" presId="urn:microsoft.com/office/officeart/2005/8/layout/default"/>
    <dgm:cxn modelId="{6B91AC89-CBE1-4C3F-B4C3-23D0D8AAB118}" srcId="{431FA1FD-0DC7-4D93-8907-B7C5885E9BEA}" destId="{EB572BF1-B701-4AAB-BCC2-E3F66DCA3111}" srcOrd="2" destOrd="0" parTransId="{5B3532D6-E6B9-46E7-8ECE-FD17BAEE507C}" sibTransId="{45232C0E-BD02-41E7-A242-CD716F759FCD}"/>
    <dgm:cxn modelId="{1B9697A5-1FE4-4E47-BFC7-63109597A3A0}" srcId="{431FA1FD-0DC7-4D93-8907-B7C5885E9BEA}" destId="{A79640A2-43D2-4CC0-99EB-CEED6102F8C3}" srcOrd="1" destOrd="0" parTransId="{B072FEDF-80A3-4CC3-B7BA-D520864E917A}" sibTransId="{30453821-57D7-4A9A-B9C7-48AD78DDEA48}"/>
    <dgm:cxn modelId="{CE923ADD-5CAC-46AD-8587-0490BA93EC86}" srcId="{431FA1FD-0DC7-4D93-8907-B7C5885E9BEA}" destId="{DE4C6847-BD45-4011-AFD1-42164EE9745D}" srcOrd="0" destOrd="0" parTransId="{2FFE1C2C-0176-47D4-91B5-52B05F259FFC}" sibTransId="{A0548352-9068-4A18-B1CA-7910A77E364E}"/>
    <dgm:cxn modelId="{FC79F1E5-94B3-46F9-8ECD-06FEA031A53E}" type="presOf" srcId="{DE4C6847-BD45-4011-AFD1-42164EE9745D}" destId="{393F887F-F693-4FD5-A977-202B7A3FB242}" srcOrd="0" destOrd="0" presId="urn:microsoft.com/office/officeart/2005/8/layout/default"/>
    <dgm:cxn modelId="{0BE384E7-8E9F-4095-BBDE-EE8B31E6C8D8}" type="presOf" srcId="{EB572BF1-B701-4AAB-BCC2-E3F66DCA3111}" destId="{8D3051C5-2A99-4D81-BD07-1539D005D511}" srcOrd="0" destOrd="0" presId="urn:microsoft.com/office/officeart/2005/8/layout/default"/>
    <dgm:cxn modelId="{91C255F4-B7E1-498C-BBAE-12F632C078B1}" type="presParOf" srcId="{CBC7F9BE-F735-4D86-9880-BCBB497FBED7}" destId="{393F887F-F693-4FD5-A977-202B7A3FB242}" srcOrd="0" destOrd="0" presId="urn:microsoft.com/office/officeart/2005/8/layout/default"/>
    <dgm:cxn modelId="{613060EC-7EB0-4BED-B915-C2DD9B7421E4}" type="presParOf" srcId="{CBC7F9BE-F735-4D86-9880-BCBB497FBED7}" destId="{00AAD8B7-C725-4D30-8E4F-6812902988FF}" srcOrd="1" destOrd="0" presId="urn:microsoft.com/office/officeart/2005/8/layout/default"/>
    <dgm:cxn modelId="{DCBBBD87-D3FD-4FBD-818B-27A14CC3C13B}" type="presParOf" srcId="{CBC7F9BE-F735-4D86-9880-BCBB497FBED7}" destId="{C0E555E5-41D2-4E4E-9175-95815D5F27D6}" srcOrd="2" destOrd="0" presId="urn:microsoft.com/office/officeart/2005/8/layout/default"/>
    <dgm:cxn modelId="{21BC5BA6-E546-4296-88CB-312A78ED23D8}" type="presParOf" srcId="{CBC7F9BE-F735-4D86-9880-BCBB497FBED7}" destId="{B74BA9AB-E6A0-4659-8B74-2D64F714C3F2}" srcOrd="3" destOrd="0" presId="urn:microsoft.com/office/officeart/2005/8/layout/default"/>
    <dgm:cxn modelId="{3C70D2DA-01CD-4379-9F2B-661244C766F5}" type="presParOf" srcId="{CBC7F9BE-F735-4D86-9880-BCBB497FBED7}" destId="{8D3051C5-2A99-4D81-BD07-1539D005D511}" srcOrd="4" destOrd="0" presId="urn:microsoft.com/office/officeart/2005/8/layout/default"/>
    <dgm:cxn modelId="{3B20B04D-F26A-48D9-92E1-DD97C098158A}" type="presParOf" srcId="{CBC7F9BE-F735-4D86-9880-BCBB497FBED7}" destId="{4BD8ED4F-C286-42A1-A036-B97AADAEBA5F}" srcOrd="5" destOrd="0" presId="urn:microsoft.com/office/officeart/2005/8/layout/default"/>
    <dgm:cxn modelId="{E886EE6C-D347-4DFB-B04B-3479AB52F722}" type="presParOf" srcId="{CBC7F9BE-F735-4D86-9880-BCBB497FBED7}" destId="{E4B98B6F-89BD-4EE4-8E5E-ECB5A1FACF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F887F-F693-4FD5-A977-202B7A3FB242}">
      <dsp:nvSpPr>
        <dsp:cNvPr id="0" name=""/>
        <dsp:cNvSpPr/>
      </dsp:nvSpPr>
      <dsp:spPr>
        <a:xfrm>
          <a:off x="603" y="222793"/>
          <a:ext cx="2352327" cy="1411396"/>
        </a:xfrm>
        <a:prstGeom prst="rect">
          <a:avLst/>
        </a:prstGeom>
        <a:solidFill>
          <a:srgbClr val="E73626"/>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Community Recruitment</a:t>
          </a:r>
        </a:p>
      </dsp:txBody>
      <dsp:txXfrm>
        <a:off x="603" y="222793"/>
        <a:ext cx="2352327" cy="1411396"/>
      </dsp:txXfrm>
    </dsp:sp>
    <dsp:sp modelId="{C0E555E5-41D2-4E4E-9175-95815D5F27D6}">
      <dsp:nvSpPr>
        <dsp:cNvPr id="0" name=""/>
        <dsp:cNvSpPr/>
      </dsp:nvSpPr>
      <dsp:spPr>
        <a:xfrm>
          <a:off x="2588766" y="222793"/>
          <a:ext cx="2352327" cy="1411396"/>
        </a:xfrm>
        <a:prstGeom prst="rect">
          <a:avLst/>
        </a:prstGeom>
        <a:solidFill>
          <a:srgbClr val="0195BE"/>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Housing</a:t>
          </a:r>
        </a:p>
      </dsp:txBody>
      <dsp:txXfrm>
        <a:off x="2588766" y="222793"/>
        <a:ext cx="2352327" cy="1411396"/>
      </dsp:txXfrm>
    </dsp:sp>
    <dsp:sp modelId="{8D3051C5-2A99-4D81-BD07-1539D005D511}">
      <dsp:nvSpPr>
        <dsp:cNvPr id="0" name=""/>
        <dsp:cNvSpPr/>
      </dsp:nvSpPr>
      <dsp:spPr>
        <a:xfrm>
          <a:off x="603" y="1869422"/>
          <a:ext cx="2352327" cy="1411396"/>
        </a:xfrm>
        <a:prstGeom prst="rect">
          <a:avLst/>
        </a:prstGeom>
        <a:solidFill>
          <a:srgbClr val="0D0D0D"/>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latin typeface="Georgia" panose="02040502050405020303" pitchFamily="18" charset="0"/>
            </a:rPr>
            <a:t>Farms, Fishing, Agribusiness</a:t>
          </a:r>
        </a:p>
      </dsp:txBody>
      <dsp:txXfrm>
        <a:off x="603" y="1869422"/>
        <a:ext cx="2352327" cy="1411396"/>
      </dsp:txXfrm>
    </dsp:sp>
    <dsp:sp modelId="{E4B98B6F-89BD-4EE4-8E5E-ECB5A1FACF2F}">
      <dsp:nvSpPr>
        <dsp:cNvPr id="0" name=""/>
        <dsp:cNvSpPr/>
      </dsp:nvSpPr>
      <dsp:spPr>
        <a:xfrm>
          <a:off x="2588163" y="1869422"/>
          <a:ext cx="2352327" cy="1411396"/>
        </a:xfrm>
        <a:prstGeom prst="rect">
          <a:avLst/>
        </a:prstGeom>
        <a:solidFill>
          <a:srgbClr val="6C939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Schools</a:t>
          </a:r>
        </a:p>
      </dsp:txBody>
      <dsp:txXfrm>
        <a:off x="2588163" y="1869422"/>
        <a:ext cx="2352327" cy="14113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-the story about the virgin mary poster made me lol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Possibly add things like:</a:t>
            </a:r>
            <a:endParaRPr>
              <a:solidFill>
                <a:schemeClr val="dk1"/>
              </a:solidFill>
            </a:endParaRPr>
          </a:p>
          <a:p>
            <a:pPr marL="0" lvl="0" indent="457200" algn="l" rtl="0">
              <a:lnSpc>
                <a:spcPct val="100000"/>
              </a:lnSpc>
              <a:spcBef>
                <a:spcPts val="0"/>
              </a:spcBef>
              <a:spcAft>
                <a:spcPts val="0"/>
              </a:spcAft>
              <a:buSzPts val="1100"/>
              <a:buNone/>
            </a:pPr>
            <a:r>
              <a:rPr lang="en">
                <a:solidFill>
                  <a:schemeClr val="dk1"/>
                </a:solidFill>
              </a:rPr>
              <a:t>  clothes on a drying line, work boots on the porch</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	  Cultural indicators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+any of the aforementioned along with kids things (like toys, shoes, clothes on line, etc)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04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 would add that it is pretty easy to get different community members and volunteer groups to make these for you! Especially like hygiene kits, kids books, protein bars, etc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 would just add that sometimes currently enrolled families make qualifying moves and then return but dont think to tell you because they dont think of it as a move. It has happens to me/us several times a year. They might think of say Bamberg as their home, so when they went to Michigan for two weeks, they didnt “move” but it would still be a QAD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87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 that while you dont HAVE to go with others, this can be a good time to go out with a similar outreach team (pro being you keep each other company and fresh, and have more to offer the family, con being students/families/community members might get confused about who you are one of you may spend a lot of time talking to non-qualifying folks)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C7A2AE-67DD-4CC2-A7A1-16F27DBAF427}" type="datetimeFigureOut">
              <a:rPr lang="en-US" smtClean="0"/>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5221902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C7A2AE-67DD-4CC2-A7A1-16F27DBAF427}" type="datetimeFigureOut">
              <a:rPr lang="en-US" smtClean="0"/>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537529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C7A2AE-67DD-4CC2-A7A1-16F27DBAF427}" type="datetimeFigureOut">
              <a:rPr lang="en-US" smtClean="0"/>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189743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1" name="Google Shape;11;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6908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1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710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983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383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2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78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2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2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2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7783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4815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20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C7A2AE-67DD-4CC2-A7A1-16F27DBAF427}" type="datetimeFigureOut">
              <a:rPr lang="en-US" smtClean="0"/>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559532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2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716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3887391" y="740569"/>
            <a:ext cx="4629150" cy="3655219"/>
          </a:xfrm>
          <a:prstGeom prst="rect">
            <a:avLst/>
          </a:prstGeom>
          <a:noFill/>
          <a:ln>
            <a:noFill/>
          </a:ln>
        </p:spPr>
      </p:sp>
      <p:sp>
        <p:nvSpPr>
          <p:cNvPr id="64" name="Google Shape;64;p2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2817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8725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949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C7A2AE-67DD-4CC2-A7A1-16F27DBAF427}" type="datetimeFigureOut">
              <a:rPr lang="en-US" smtClean="0"/>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399590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C7A2AE-67DD-4CC2-A7A1-16F27DBAF427}" type="datetimeFigureOut">
              <a:rPr lang="en-US" smtClean="0"/>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683478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C7A2AE-67DD-4CC2-A7A1-16F27DBAF427}" type="datetimeFigureOut">
              <a:rPr lang="en-US" smtClean="0"/>
              <a:t>5/13/2022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327698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C7A2AE-67DD-4CC2-A7A1-16F27DBAF427}" type="datetimeFigureOut">
              <a:rPr lang="en-US" smtClean="0"/>
              <a:t>5/13/2022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5280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7A2AE-67DD-4CC2-A7A1-16F27DBAF427}" type="datetimeFigureOut">
              <a:rPr lang="en-US" smtClean="0"/>
              <a:t>5/13/2022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622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C7A2AE-67DD-4CC2-A7A1-16F27DBAF427}" type="datetimeFigureOut">
              <a:rPr lang="en-US" smtClean="0"/>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62645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C7A2AE-67DD-4CC2-A7A1-16F27DBAF427}" type="datetimeFigureOut">
              <a:rPr lang="en-US" smtClean="0"/>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300102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2C7A2AE-67DD-4CC2-A7A1-16F27DBAF427}" type="datetimeFigureOut">
              <a:rPr lang="en-US" smtClean="0"/>
              <a:t>5/13/2022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921392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685800" rtl="0" eaLnBrk="1" latinLnBrk="0" hangingPunct="1">
        <a:lnSpc>
          <a:spcPct val="90000"/>
        </a:lnSpc>
        <a:spcBef>
          <a:spcPct val="0"/>
        </a:spcBef>
        <a:buNone/>
        <a:defRPr sz="3300" kern="1200">
          <a:solidFill>
            <a:schemeClr val="tx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5502998"/>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idr-consortium.net/H2aH2bMaps.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dr-consortium.net/H2aH2bMaps.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www.idr-consortium.net/H2aH2bMaps.html"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www.idr-consortium.net/H2aH2bMaps.htm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idr-consortium.net/H2aH2bMaps.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mhvillage.com/parks" TargetMode="External"/><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www.rent.com/" TargetMode="External"/><Relationship Id="rId5" Type="http://schemas.openxmlformats.org/officeDocument/2006/relationships/image" Target="../media/image38.png"/><Relationship Id="rId4" Type="http://schemas.openxmlformats.org/officeDocument/2006/relationships/hyperlink" Target="https://hifld-geoplatform.opendata.arcgis.com/datasets/mobile-home-parks/explo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F5E70472-95C0-B3DC-C259-505913B362B5}"/>
              </a:ext>
            </a:extLst>
          </p:cNvPr>
          <p:cNvPicPr>
            <a:picLocks noChangeAspect="1"/>
          </p:cNvPicPr>
          <p:nvPr/>
        </p:nvPicPr>
        <p:blipFill>
          <a:blip r:embed="rId3"/>
          <a:stretch>
            <a:fillRect/>
          </a:stretch>
        </p:blipFill>
        <p:spPr>
          <a:xfrm>
            <a:off x="0" y="0"/>
            <a:ext cx="9144000" cy="5143500"/>
          </a:xfrm>
          <a:prstGeom prst="rect">
            <a:avLst/>
          </a:prstGeom>
        </p:spPr>
      </p:pic>
      <p:sp>
        <p:nvSpPr>
          <p:cNvPr id="57" name="Google Shape;57;p1"/>
          <p:cNvSpPr txBox="1"/>
          <p:nvPr/>
        </p:nvSpPr>
        <p:spPr>
          <a:xfrm>
            <a:off x="1357200" y="1048575"/>
            <a:ext cx="6559200" cy="50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5400" b="0" i="0" u="none" strike="noStrike" cap="none" dirty="0">
                <a:latin typeface="Georgia" panose="02040502050405020303" pitchFamily="18" charset="0"/>
                <a:ea typeface="Arial"/>
                <a:cs typeface="Arial"/>
                <a:sym typeface="Arial"/>
              </a:rPr>
              <a:t>Canvassing Housing</a:t>
            </a:r>
            <a:endParaRPr sz="5400" b="0" i="0" u="none" strike="noStrike" cap="none" dirty="0">
              <a:latin typeface="Georgia" panose="02040502050405020303" pitchFamily="18" charset="0"/>
              <a:ea typeface="Arial"/>
              <a:cs typeface="Arial"/>
              <a:sym typeface="Arial"/>
            </a:endParaRPr>
          </a:p>
        </p:txBody>
      </p:sp>
      <p:sp>
        <p:nvSpPr>
          <p:cNvPr id="58" name="Google Shape;58;p1"/>
          <p:cNvSpPr txBox="1"/>
          <p:nvPr/>
        </p:nvSpPr>
        <p:spPr>
          <a:xfrm>
            <a:off x="173550" y="2706225"/>
            <a:ext cx="3295800" cy="138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Open Sans"/>
              <a:ea typeface="Open Sans"/>
              <a:cs typeface="Open Sans"/>
              <a:sym typeface="Open Sans"/>
            </a:endParaRPr>
          </a:p>
        </p:txBody>
      </p:sp>
      <p:pic>
        <p:nvPicPr>
          <p:cNvPr id="12" name="Picture 11" descr="Logo, company name&#10;&#10;Description automatically generated">
            <a:extLst>
              <a:ext uri="{FF2B5EF4-FFF2-40B4-BE49-F238E27FC236}">
                <a16:creationId xmlns:a16="http://schemas.microsoft.com/office/drawing/2014/main" id="{2BE2E60F-E7F7-BAAD-8719-DE004C269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48" y="2219374"/>
            <a:ext cx="1936704" cy="9737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p:nvSpPr>
          <p:cNvPr id="110" name="Google Shape;110;p7"/>
          <p:cNvSpPr txBox="1"/>
          <p:nvPr/>
        </p:nvSpPr>
        <p:spPr>
          <a:xfrm>
            <a:off x="3724072" y="471951"/>
            <a:ext cx="4939868" cy="964620"/>
          </a:xfrm>
          <a:prstGeom prst="rect">
            <a:avLst/>
          </a:prstGeom>
        </p:spPr>
        <p:txBody>
          <a:bodyPr spcFirstLastPara="1" vert="horz" lIns="91440" tIns="45720" rIns="91440" bIns="45720" rtlCol="0" anchor="b" anchorCtr="0">
            <a:normAutofit lnSpcReduction="10000"/>
          </a:bodyPr>
          <a:lstStyle/>
          <a:p>
            <a:pPr marL="0" marR="0" lvl="0" indent="0" algn="ctr" defTabSz="914400">
              <a:lnSpc>
                <a:spcPct val="90000"/>
              </a:lnSpc>
              <a:spcBef>
                <a:spcPct val="0"/>
              </a:spcBef>
              <a:spcAft>
                <a:spcPts val="600"/>
              </a:spcAft>
              <a:buClr>
                <a:srgbClr val="000000"/>
              </a:buClr>
              <a:buSzPts val="3500"/>
            </a:pPr>
            <a:r>
              <a:rPr lang="en-US" sz="2800" b="0" i="0" u="none" strike="noStrike" cap="none" dirty="0">
                <a:latin typeface="Georgia" panose="02040502050405020303" pitchFamily="18" charset="0"/>
                <a:ea typeface="+mj-ea"/>
                <a:cs typeface="+mj-cs"/>
                <a:sym typeface="Permanent Marker"/>
              </a:rPr>
              <a:t>What Information </a:t>
            </a:r>
          </a:p>
          <a:p>
            <a:pPr marL="0" marR="0" lvl="0" indent="0" algn="ctr" defTabSz="914400">
              <a:lnSpc>
                <a:spcPct val="90000"/>
              </a:lnSpc>
              <a:spcBef>
                <a:spcPct val="0"/>
              </a:spcBef>
              <a:spcAft>
                <a:spcPts val="600"/>
              </a:spcAft>
              <a:buClr>
                <a:srgbClr val="000000"/>
              </a:buClr>
              <a:buSzPts val="3500"/>
            </a:pPr>
            <a:r>
              <a:rPr lang="en-US" sz="2800" b="0" i="0" u="none" strike="noStrike" cap="none" dirty="0">
                <a:latin typeface="Georgia" panose="02040502050405020303" pitchFamily="18" charset="0"/>
                <a:ea typeface="+mj-ea"/>
                <a:cs typeface="+mj-cs"/>
                <a:sym typeface="Permanent Marker"/>
              </a:rPr>
              <a:t>We Want to Learn</a:t>
            </a:r>
          </a:p>
        </p:txBody>
      </p:sp>
      <p:sp>
        <p:nvSpPr>
          <p:cNvPr id="111" name="Google Shape;111;p7"/>
          <p:cNvSpPr txBox="1"/>
          <p:nvPr/>
        </p:nvSpPr>
        <p:spPr>
          <a:xfrm>
            <a:off x="3724073" y="1828800"/>
            <a:ext cx="4939867"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0"/>
              </a:spcAft>
              <a:buClr>
                <a:srgbClr val="000000"/>
              </a:buClr>
              <a:buSzPts val="1700"/>
            </a:pPr>
            <a:r>
              <a:rPr lang="en-US" sz="1500" b="0" i="0" u="none" strike="noStrike" cap="none" dirty="0">
                <a:sym typeface="Arial"/>
              </a:rPr>
              <a:t>When visiting housing locations, recruiters should prioritize learning:</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sz="1500" b="0" i="0" u="none" strike="noStrike" cap="none" dirty="0">
                <a:sym typeface="Arial"/>
              </a:rPr>
              <a:t>If anyone in the household might be eligible for MEP</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sz="1500" b="0" i="0" u="none" strike="noStrike" cap="none" dirty="0">
                <a:sym typeface="Arial"/>
              </a:rPr>
              <a:t>If anyone in the household is currently employed at </a:t>
            </a:r>
          </a:p>
          <a:p>
            <a:pPr marL="457200" marR="0" lvl="0" indent="-228600" defTabSz="914400">
              <a:lnSpc>
                <a:spcPct val="90000"/>
              </a:lnSpc>
              <a:spcBef>
                <a:spcPts val="0"/>
              </a:spcBef>
              <a:spcAft>
                <a:spcPts val="0"/>
              </a:spcAft>
              <a:buClr>
                <a:srgbClr val="000000"/>
              </a:buClr>
              <a:buSzPts val="1700"/>
              <a:buFont typeface="Arial" panose="020B0604020202020204" pitchFamily="34" charset="0"/>
              <a:buChar char="•"/>
            </a:pPr>
            <a:r>
              <a:rPr lang="en-US" sz="1500" b="0" i="0" u="none" strike="noStrike" cap="none" dirty="0">
                <a:sym typeface="Arial"/>
              </a:rPr>
              <a:t>an agribusiness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sz="1500" b="0" i="0" u="none" strike="noStrike" cap="none" dirty="0">
                <a:sym typeface="Arial"/>
              </a:rPr>
              <a:t>If the family has any immediate needs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sz="1500" b="0" i="0" u="none" strike="noStrike" cap="none" dirty="0">
                <a:sym typeface="Arial"/>
              </a:rPr>
              <a:t>If the family knows anyone else that might be eligible</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sz="1500" b="0" i="0" u="none" strike="noStrike" cap="none" dirty="0">
                <a:sym typeface="Arial"/>
              </a:rPr>
              <a:t>If the family knows of any other contacts in the </a:t>
            </a:r>
          </a:p>
          <a:p>
            <a:pPr marL="457200" marR="0" lvl="0" indent="-228600" defTabSz="914400">
              <a:lnSpc>
                <a:spcPct val="90000"/>
              </a:lnSpc>
              <a:spcBef>
                <a:spcPts val="0"/>
              </a:spcBef>
              <a:spcAft>
                <a:spcPts val="0"/>
              </a:spcAft>
              <a:buClr>
                <a:srgbClr val="000000"/>
              </a:buClr>
              <a:buSzPts val="1700"/>
              <a:buFont typeface="Arial" panose="020B0604020202020204" pitchFamily="34" charset="0"/>
              <a:buChar char="•"/>
            </a:pPr>
            <a:r>
              <a:rPr lang="en-US" sz="1500" b="0" i="0" u="none" strike="noStrike" cap="none" dirty="0">
                <a:sym typeface="Arial"/>
              </a:rPr>
              <a:t>community you should talk to</a:t>
            </a:r>
          </a:p>
          <a:p>
            <a:pPr marL="457200" marR="0" lvl="0" indent="-228600" defTabSz="914400">
              <a:lnSpc>
                <a:spcPct val="90000"/>
              </a:lnSpc>
              <a:spcBef>
                <a:spcPts val="1000"/>
              </a:spcBef>
              <a:spcAft>
                <a:spcPts val="0"/>
              </a:spcAft>
              <a:buClr>
                <a:srgbClr val="000000"/>
              </a:buClr>
              <a:buSzPts val="1700"/>
              <a:buFont typeface="Arial" panose="020B0604020202020204" pitchFamily="34" charset="0"/>
              <a:buChar char="•"/>
            </a:pPr>
            <a:endParaRPr lang="en-US" sz="1500" b="0" i="0" u="none" strike="noStrike" cap="none" dirty="0">
              <a:sym typeface="Arial"/>
            </a:endParaRPr>
          </a:p>
        </p:txBody>
      </p:sp>
      <p:pic>
        <p:nvPicPr>
          <p:cNvPr id="3" name="Picture 2">
            <a:extLst>
              <a:ext uri="{FF2B5EF4-FFF2-40B4-BE49-F238E27FC236}">
                <a16:creationId xmlns:a16="http://schemas.microsoft.com/office/drawing/2014/main" id="{68006AC0-4E7F-D1F2-B642-C67F9DFBC5A4}"/>
              </a:ext>
            </a:extLst>
          </p:cNvPr>
          <p:cNvPicPr>
            <a:picLocks noChangeAspect="1"/>
          </p:cNvPicPr>
          <p:nvPr/>
        </p:nvPicPr>
        <p:blipFill rotWithShape="1">
          <a:blip r:embed="rId3"/>
          <a:srcRect l="4465" r="334" b="2"/>
          <a:stretch/>
        </p:blipFill>
        <p:spPr>
          <a:xfrm>
            <a:off x="20" y="10"/>
            <a:ext cx="3476673" cy="5143490"/>
          </a:xfrm>
          <a:prstGeom prst="rect">
            <a:avLst/>
          </a:prstGeom>
          <a:effectLst/>
        </p:spPr>
      </p:pic>
      <p:cxnSp>
        <p:nvCxnSpPr>
          <p:cNvPr id="116" name="Straight Connector 1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EE997D"/>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3590899F-45A5-C687-9398-02C9D3931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8"/>
          <p:cNvSpPr txBox="1"/>
          <p:nvPr/>
        </p:nvSpPr>
        <p:spPr>
          <a:xfrm>
            <a:off x="473202" y="479640"/>
            <a:ext cx="3623598" cy="1289304"/>
          </a:xfrm>
          <a:prstGeom prst="rect">
            <a:avLst/>
          </a:prstGeom>
        </p:spPr>
        <p:txBody>
          <a:bodyPr spcFirstLastPara="1" vert="horz" lIns="91440" tIns="45720" rIns="91440" bIns="45720" rtlCol="0" anchor="b" anchorCtr="0">
            <a:normAutofit/>
          </a:bodyPr>
          <a:lstStyle/>
          <a:p>
            <a:pPr marL="0" marR="0" lvl="0" indent="0" algn="ctr" defTabSz="914400">
              <a:lnSpc>
                <a:spcPct val="90000"/>
              </a:lnSpc>
              <a:spcBef>
                <a:spcPct val="0"/>
              </a:spcBef>
              <a:spcAft>
                <a:spcPts val="600"/>
              </a:spcAft>
              <a:buClr>
                <a:srgbClr val="000000"/>
              </a:buClr>
              <a:buSzPts val="3500"/>
            </a:pPr>
            <a:r>
              <a:rPr lang="en-US" sz="3500" b="0" i="0" u="none" strike="noStrike" kern="1200" cap="none" dirty="0">
                <a:solidFill>
                  <a:schemeClr val="tx1"/>
                </a:solidFill>
                <a:latin typeface="Georgia" panose="02040502050405020303" pitchFamily="18" charset="0"/>
                <a:ea typeface="+mj-ea"/>
                <a:cs typeface="+mj-cs"/>
                <a:sym typeface="Permanent Marker"/>
              </a:rPr>
              <a:t>What Should You Look For</a:t>
            </a:r>
          </a:p>
        </p:txBody>
      </p:sp>
      <p:sp>
        <p:nvSpPr>
          <p:cNvPr id="1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193031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p8"/>
          <p:cNvSpPr txBox="1"/>
          <p:nvPr/>
        </p:nvSpPr>
        <p:spPr>
          <a:xfrm>
            <a:off x="473202" y="2105406"/>
            <a:ext cx="3760398" cy="2558034"/>
          </a:xfrm>
          <a:prstGeom prst="rect">
            <a:avLst/>
          </a:prstGeom>
        </p:spPr>
        <p:txBody>
          <a:bodyPr spcFirstLastPara="1" vert="horz" lIns="91440" tIns="45720" rIns="91440" bIns="45720" rtlCol="0" anchor="t" anchorCtr="0">
            <a:normAutofit lnSpcReduction="10000"/>
          </a:bodyPr>
          <a:lstStyle/>
          <a:p>
            <a:pPr marR="0" lvl="0" defTabSz="914400">
              <a:lnSpc>
                <a:spcPct val="90000"/>
              </a:lnSpc>
              <a:spcBef>
                <a:spcPts val="0"/>
              </a:spcBef>
              <a:spcAft>
                <a:spcPts val="600"/>
              </a:spcAft>
              <a:buClr>
                <a:srgbClr val="000000"/>
              </a:buClr>
              <a:buSzPts val="1700"/>
            </a:pPr>
            <a:r>
              <a:rPr lang="en-US" sz="1600" b="0" i="0" u="none" strike="noStrike" cap="none" dirty="0">
                <a:sym typeface="Arial"/>
              </a:rPr>
              <a:t>While out recruiting be sure to keep your eyes out and look for signs that a potentially eligible student or migrant worker may be living there.</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600" b="0" i="0" u="none" strike="noStrike" cap="none" dirty="0">
              <a:sym typeface="Arial"/>
            </a:endParaRPr>
          </a:p>
          <a:p>
            <a:pPr marR="0" lvl="0" defTabSz="914400">
              <a:lnSpc>
                <a:spcPct val="90000"/>
              </a:lnSpc>
              <a:spcBef>
                <a:spcPts val="0"/>
              </a:spcBef>
              <a:spcAft>
                <a:spcPts val="600"/>
              </a:spcAft>
              <a:buClr>
                <a:srgbClr val="000000"/>
              </a:buClr>
              <a:buSzPts val="1700"/>
            </a:pPr>
            <a:r>
              <a:rPr lang="en-US" sz="1600" b="0" i="0" u="none" strike="noStrike" cap="none" dirty="0">
                <a:sym typeface="Arial"/>
              </a:rPr>
              <a:t>A lot of information can be gained by keeping your eyes open and remaining focused on your surroundings. Even while driving you can notice signs that can lead you to finding potentially new housing locations.</a:t>
            </a:r>
          </a:p>
        </p:txBody>
      </p:sp>
      <p:pic>
        <p:nvPicPr>
          <p:cNvPr id="122" name="Google Shape;122;p8"/>
          <p:cNvPicPr preferRelativeResize="0"/>
          <p:nvPr/>
        </p:nvPicPr>
        <p:blipFill rotWithShape="1">
          <a:blip r:embed="rId3"/>
          <a:stretch/>
        </p:blipFill>
        <p:spPr>
          <a:xfrm>
            <a:off x="4168800" y="1128130"/>
            <a:ext cx="4312512" cy="329267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p:nvPr/>
        </p:nvSpPr>
        <p:spPr>
          <a:xfrm>
            <a:off x="220900" y="301750"/>
            <a:ext cx="86328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What Should You Look For</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28" name="Google Shape;128;p9"/>
          <p:cNvSpPr txBox="1"/>
          <p:nvPr/>
        </p:nvSpPr>
        <p:spPr>
          <a:xfrm>
            <a:off x="185700" y="1039500"/>
            <a:ext cx="6519900" cy="349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There are a lot of items that are left outside or around homes that can indicate a potential migrant worker or student is living in the house. Look for:</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Agricultural Equipment/Boxes on porch.</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Power Lines in fields near farms</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Out of state license plates</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Foreign language boxes on the porch or in the trash.</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Trailers or housing near farm site</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White work vans with muddy tires</a:t>
            </a:r>
            <a:endParaRPr sz="1800" b="0" i="0" u="none" strike="noStrike" cap="none" dirty="0">
              <a:solidFill>
                <a:schemeClr val="dk1"/>
              </a:solidFil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ea typeface="Arial"/>
                <a:cs typeface="Arial"/>
                <a:sym typeface="Arial"/>
              </a:rPr>
              <a:t>Box Trucks</a:t>
            </a:r>
            <a:endParaRPr sz="1700" b="0" i="0" u="none" strike="noStrike" cap="none" dirty="0">
              <a:solidFill>
                <a:schemeClr val="dk1"/>
              </a:solidFill>
              <a:ea typeface="Arial"/>
              <a:cs typeface="Arial"/>
              <a:sym typeface="Arial"/>
            </a:endParaRPr>
          </a:p>
        </p:txBody>
      </p:sp>
      <p:pic>
        <p:nvPicPr>
          <p:cNvPr id="131" name="Google Shape;131;p9"/>
          <p:cNvPicPr preferRelativeResize="0"/>
          <p:nvPr/>
        </p:nvPicPr>
        <p:blipFill rotWithShape="1">
          <a:blip r:embed="rId3">
            <a:alphaModFix/>
          </a:blip>
          <a:srcRect/>
          <a:stretch/>
        </p:blipFill>
        <p:spPr>
          <a:xfrm>
            <a:off x="5998431" y="1463300"/>
            <a:ext cx="3164943" cy="2987224"/>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8413A41B-C79C-A050-AB2A-381B7D979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0"/>
          <p:cNvSpPr txBox="1"/>
          <p:nvPr/>
        </p:nvSpPr>
        <p:spPr>
          <a:xfrm>
            <a:off x="220900" y="301750"/>
            <a:ext cx="86328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What Should You Look For</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37" name="Google Shape;137;p10"/>
          <p:cNvSpPr txBox="1"/>
          <p:nvPr/>
        </p:nvSpPr>
        <p:spPr>
          <a:xfrm>
            <a:off x="185700" y="1039500"/>
            <a:ext cx="5987700" cy="349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This is a picture from the porch of a family that was working for a local nursery in Tennessee. The recruiter noticed the house from the road because there was a poster of the Virgin Mary in the window.</a:t>
            </a:r>
            <a:endParaRPr b="0" i="0" u="none" strike="noStrike" cap="none" dirty="0">
              <a:solidFill>
                <a:schemeClr val="dk1"/>
              </a:solidFil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b="0" i="0" u="none" strike="noStrike" cap="none" dirty="0">
              <a:solidFill>
                <a:schemeClr val="dk1"/>
              </a:solidFil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After approaching, they noticed boxes of fertilizer and agricultural products, a Rosca de Reyes box in Spanish, and beer from Mexico.</a:t>
            </a:r>
            <a:endParaRPr b="0" i="0" u="none" strike="noStrike" cap="none" dirty="0">
              <a:solidFill>
                <a:schemeClr val="dk1"/>
              </a:solidFil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b="0" i="0" u="none" strike="noStrike" cap="none" dirty="0">
              <a:solidFill>
                <a:schemeClr val="dk1"/>
              </a:solidFil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The family was found to be eligible.</a:t>
            </a:r>
            <a:endParaRPr b="0" i="0" u="none" strike="noStrike" cap="none" dirty="0">
              <a:solidFill>
                <a:schemeClr val="dk1"/>
              </a:solidFill>
              <a:ea typeface="Arial"/>
              <a:cs typeface="Arial"/>
              <a:sym typeface="Arial"/>
            </a:endParaRPr>
          </a:p>
        </p:txBody>
      </p:sp>
      <p:pic>
        <p:nvPicPr>
          <p:cNvPr id="140" name="Google Shape;140;p10"/>
          <p:cNvPicPr preferRelativeResize="0"/>
          <p:nvPr/>
        </p:nvPicPr>
        <p:blipFill rotWithShape="1">
          <a:blip r:embed="rId3">
            <a:alphaModFix/>
          </a:blip>
          <a:srcRect/>
          <a:stretch/>
        </p:blipFill>
        <p:spPr>
          <a:xfrm>
            <a:off x="6488450" y="435950"/>
            <a:ext cx="2313291" cy="3804175"/>
          </a:xfrm>
          <a:prstGeom prst="rect">
            <a:avLst/>
          </a:prstGeom>
          <a:noFill/>
          <a:ln>
            <a:noFill/>
          </a:ln>
          <a:effectLst>
            <a:outerShdw blurRad="128588" dist="114300" dir="3180000" algn="bl" rotWithShape="0">
              <a:srgbClr val="000000">
                <a:alpha val="78431"/>
              </a:srgbClr>
            </a:outerShdw>
          </a:effectLst>
        </p:spPr>
      </p:pic>
      <p:sp>
        <p:nvSpPr>
          <p:cNvPr id="141" name="Google Shape;141;p10"/>
          <p:cNvSpPr/>
          <p:nvPr/>
        </p:nvSpPr>
        <p:spPr>
          <a:xfrm>
            <a:off x="7752997" y="3025716"/>
            <a:ext cx="1100700" cy="1142700"/>
          </a:xfrm>
          <a:prstGeom prst="ellipse">
            <a:avLst/>
          </a:prstGeom>
          <a:noFill/>
          <a:ln w="114300" cap="flat" cmpd="sng">
            <a:solidFill>
              <a:srgbClr val="FF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
          <p:cNvSpPr/>
          <p:nvPr/>
        </p:nvSpPr>
        <p:spPr>
          <a:xfrm>
            <a:off x="7601298" y="800663"/>
            <a:ext cx="1100700" cy="1142700"/>
          </a:xfrm>
          <a:prstGeom prst="ellipse">
            <a:avLst/>
          </a:prstGeom>
          <a:noFill/>
          <a:ln w="114300" cap="flat" cmpd="sng">
            <a:solidFill>
              <a:srgbClr val="FF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3" name="Google Shape;143;p10"/>
          <p:cNvSpPr/>
          <p:nvPr/>
        </p:nvSpPr>
        <p:spPr>
          <a:xfrm>
            <a:off x="6702364" y="934005"/>
            <a:ext cx="740700" cy="980700"/>
          </a:xfrm>
          <a:prstGeom prst="ellipse">
            <a:avLst/>
          </a:prstGeom>
          <a:noFill/>
          <a:ln w="114300" cap="flat" cmpd="sng">
            <a:solidFill>
              <a:srgbClr val="FF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Picture 9" descr="Logo, company name&#10;&#10;Description automatically generated">
            <a:extLst>
              <a:ext uri="{FF2B5EF4-FFF2-40B4-BE49-F238E27FC236}">
                <a16:creationId xmlns:a16="http://schemas.microsoft.com/office/drawing/2014/main" id="{534A18C0-5D97-EBD6-4D01-DBFCA469E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1"/>
          <p:cNvSpPr txBox="1"/>
          <p:nvPr/>
        </p:nvSpPr>
        <p:spPr>
          <a:xfrm>
            <a:off x="220900" y="301750"/>
            <a:ext cx="86328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Examples of Agricultural Equipment</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49" name="Google Shape;149;p11"/>
          <p:cNvSpPr txBox="1"/>
          <p:nvPr/>
        </p:nvSpPr>
        <p:spPr>
          <a:xfrm>
            <a:off x="185700" y="1191900"/>
            <a:ext cx="3194700" cy="349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agricultural equipment you may find around housing will differ according to what is being grown or processed in your area. Research what type of equipment is used with crops and the agribusinesses in your recruitment area you will know what to look for.</a:t>
            </a:r>
            <a:endParaRPr sz="1700" b="0" i="0" u="none" strike="noStrike" cap="none" dirty="0">
              <a:solidFill>
                <a:schemeClr val="dk1"/>
              </a:solidFill>
              <a:ea typeface="Arial"/>
              <a:cs typeface="Arial"/>
              <a:sym typeface="Arial"/>
            </a:endParaRPr>
          </a:p>
        </p:txBody>
      </p:sp>
      <p:pic>
        <p:nvPicPr>
          <p:cNvPr id="152" name="Google Shape;152;p11"/>
          <p:cNvPicPr preferRelativeResize="0"/>
          <p:nvPr/>
        </p:nvPicPr>
        <p:blipFill rotWithShape="1">
          <a:blip r:embed="rId3">
            <a:alphaModFix/>
          </a:blip>
          <a:srcRect/>
          <a:stretch/>
        </p:blipFill>
        <p:spPr>
          <a:xfrm>
            <a:off x="6886126" y="1132550"/>
            <a:ext cx="1874198" cy="2498925"/>
          </a:xfrm>
          <a:prstGeom prst="rect">
            <a:avLst/>
          </a:prstGeom>
          <a:noFill/>
          <a:ln>
            <a:noFill/>
          </a:ln>
          <a:effectLst>
            <a:outerShdw blurRad="114300" dist="76200" dir="3120000" algn="bl" rotWithShape="0">
              <a:srgbClr val="000000">
                <a:alpha val="83529"/>
              </a:srgbClr>
            </a:outerShdw>
          </a:effectLst>
        </p:spPr>
      </p:pic>
      <p:sp>
        <p:nvSpPr>
          <p:cNvPr id="153" name="Google Shape;153;p11"/>
          <p:cNvSpPr txBox="1"/>
          <p:nvPr/>
        </p:nvSpPr>
        <p:spPr>
          <a:xfrm>
            <a:off x="6947625" y="3758184"/>
            <a:ext cx="1597500" cy="65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ea typeface="Arial"/>
                <a:cs typeface="Arial"/>
                <a:sym typeface="Arial"/>
              </a:rPr>
              <a:t>Tomato bucket</a:t>
            </a:r>
            <a:endParaRPr sz="1400" b="0" i="0" u="none" strike="noStrike" cap="none" dirty="0">
              <a:solidFill>
                <a:srgbClr val="000000"/>
              </a:solidFill>
              <a:ea typeface="Arial"/>
              <a:cs typeface="Arial"/>
              <a:sym typeface="Arial"/>
            </a:endParaRPr>
          </a:p>
        </p:txBody>
      </p:sp>
      <p:pic>
        <p:nvPicPr>
          <p:cNvPr id="154" name="Google Shape;154;p11"/>
          <p:cNvPicPr preferRelativeResize="0"/>
          <p:nvPr/>
        </p:nvPicPr>
        <p:blipFill rotWithShape="1">
          <a:blip r:embed="rId4">
            <a:alphaModFix/>
          </a:blip>
          <a:srcRect/>
          <a:stretch/>
        </p:blipFill>
        <p:spPr>
          <a:xfrm>
            <a:off x="3599625" y="1132550"/>
            <a:ext cx="3047975" cy="2498925"/>
          </a:xfrm>
          <a:prstGeom prst="rect">
            <a:avLst/>
          </a:prstGeom>
          <a:noFill/>
          <a:ln>
            <a:noFill/>
          </a:ln>
          <a:effectLst>
            <a:outerShdw blurRad="157163" dist="85725" dir="5400000" algn="bl" rotWithShape="0">
              <a:srgbClr val="000000">
                <a:alpha val="78431"/>
              </a:srgbClr>
            </a:outerShdw>
          </a:effectLst>
        </p:spPr>
      </p:pic>
      <p:sp>
        <p:nvSpPr>
          <p:cNvPr id="155" name="Google Shape;155;p11"/>
          <p:cNvSpPr/>
          <p:nvPr/>
        </p:nvSpPr>
        <p:spPr>
          <a:xfrm>
            <a:off x="4297830" y="1740280"/>
            <a:ext cx="764400" cy="896700"/>
          </a:xfrm>
          <a:prstGeom prst="ellipse">
            <a:avLst/>
          </a:prstGeom>
          <a:noFill/>
          <a:ln w="76200" cap="flat" cmpd="sng">
            <a:solidFill>
              <a:srgbClr val="FF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txBox="1"/>
          <p:nvPr/>
        </p:nvSpPr>
        <p:spPr>
          <a:xfrm>
            <a:off x="4168150" y="3762075"/>
            <a:ext cx="1597500" cy="65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ea typeface="Arial"/>
                <a:cs typeface="Arial"/>
                <a:sym typeface="Arial"/>
              </a:rPr>
              <a:t>Baskets used to transplant trees</a:t>
            </a:r>
            <a:endParaRPr sz="1400" b="0" i="0" u="none" strike="noStrike" cap="none" dirty="0">
              <a:solidFill>
                <a:srgbClr val="000000"/>
              </a:solidFill>
              <a:ea typeface="Arial"/>
              <a:cs typeface="Arial"/>
              <a:sym typeface="Arial"/>
            </a:endParaRPr>
          </a:p>
        </p:txBody>
      </p:sp>
      <p:pic>
        <p:nvPicPr>
          <p:cNvPr id="11" name="Picture 10" descr="Logo, company name&#10;&#10;Description automatically generated">
            <a:extLst>
              <a:ext uri="{FF2B5EF4-FFF2-40B4-BE49-F238E27FC236}">
                <a16:creationId xmlns:a16="http://schemas.microsoft.com/office/drawing/2014/main" id="{EB10C05D-BB56-EC27-9675-3F9B5EEAA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Definition of Housing</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62" name="Google Shape;162;p12"/>
          <p:cNvSpPr txBox="1"/>
          <p:nvPr/>
        </p:nvSpPr>
        <p:spPr>
          <a:xfrm>
            <a:off x="185700" y="1191900"/>
            <a:ext cx="8755200" cy="15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According to Question D2 on Page 20 of the Non-Regulatory Guidance, a "residence" is "as a place where one lives and not just visits. In certain circumstances, boats, vehicles, tents, trailers, etc., may serve as a residence."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chemeClr val="dk1"/>
                </a:solidFill>
                <a:ea typeface="Arial"/>
                <a:cs typeface="Arial"/>
                <a:sym typeface="Arial"/>
              </a:rPr>
              <a:t>There is no limits as to what can be considered housing as long as the student is living there.</a:t>
            </a:r>
            <a:endParaRPr sz="1600" b="0" i="0" u="none" strike="noStrike" cap="none" dirty="0">
              <a:solidFill>
                <a:schemeClr val="dk1"/>
              </a:solidFill>
              <a:ea typeface="Arial"/>
              <a:cs typeface="Arial"/>
              <a:sym typeface="Arial"/>
            </a:endParaRPr>
          </a:p>
        </p:txBody>
      </p:sp>
      <p:pic>
        <p:nvPicPr>
          <p:cNvPr id="165" name="Google Shape;165;p12"/>
          <p:cNvPicPr preferRelativeResize="0"/>
          <p:nvPr/>
        </p:nvPicPr>
        <p:blipFill rotWithShape="1">
          <a:blip r:embed="rId3">
            <a:alphaModFix/>
          </a:blip>
          <a:srcRect/>
          <a:stretch/>
        </p:blipFill>
        <p:spPr>
          <a:xfrm>
            <a:off x="587900" y="3014249"/>
            <a:ext cx="8007077" cy="1216725"/>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D65E9406-7165-403A-6927-6974B2D1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p:nvSpPr>
          <p:cNvPr id="170" name="Google Shape;170;p13"/>
          <p:cNvSpPr txBox="1"/>
          <p:nvPr/>
        </p:nvSpPr>
        <p:spPr>
          <a:xfrm>
            <a:off x="486696" y="471949"/>
            <a:ext cx="2629122" cy="1216741"/>
          </a:xfrm>
          <a:prstGeom prst="rect">
            <a:avLst/>
          </a:prstGeom>
        </p:spPr>
        <p:txBody>
          <a:bodyPr spcFirstLastPara="1" vert="horz" lIns="91440" tIns="45720" rIns="91440" bIns="45720" rtlCol="0" anchor="ctr" anchorCtr="0">
            <a:normAutofit fontScale="92500" lnSpcReduction="20000"/>
          </a:bodyPr>
          <a:lstStyle/>
          <a:p>
            <a:pPr marL="0" marR="0" lvl="0" indent="0" algn="ctr" defTabSz="914400">
              <a:lnSpc>
                <a:spcPct val="90000"/>
              </a:lnSpc>
              <a:spcBef>
                <a:spcPct val="0"/>
              </a:spcBef>
              <a:spcAft>
                <a:spcPts val="600"/>
              </a:spcAft>
              <a:buClr>
                <a:srgbClr val="000000"/>
              </a:buClr>
              <a:buSzPts val="3500"/>
            </a:pPr>
            <a:r>
              <a:rPr lang="en-US" sz="3400" b="0" i="0" u="none" strike="noStrike" kern="1200" cap="none" dirty="0">
                <a:solidFill>
                  <a:schemeClr val="tx1"/>
                </a:solidFill>
                <a:latin typeface="Georgia" panose="02040502050405020303" pitchFamily="18" charset="0"/>
                <a:ea typeface="+mj-ea"/>
                <a:cs typeface="+mj-cs"/>
                <a:sym typeface="Permanent Marker"/>
              </a:rPr>
              <a:t>Four Types of Housing Visits</a:t>
            </a:r>
          </a:p>
        </p:txBody>
      </p:sp>
      <p:sp>
        <p:nvSpPr>
          <p:cNvPr id="171" name="Google Shape;171;p13"/>
          <p:cNvSpPr txBox="1"/>
          <p:nvPr/>
        </p:nvSpPr>
        <p:spPr>
          <a:xfrm>
            <a:off x="486698" y="1828800"/>
            <a:ext cx="2629120"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500" b="0" i="0" u="none" strike="noStrike" cap="none" dirty="0">
                <a:sym typeface="Arial"/>
              </a:rPr>
              <a:t>There are four types of housing visits that can be performed by recruiters:</a:t>
            </a:r>
          </a:p>
          <a:p>
            <a:pPr marL="457200" marR="0" lvl="0" indent="-228600" defTabSz="914400">
              <a:lnSpc>
                <a:spcPct val="90000"/>
              </a:lnSpc>
              <a:spcBef>
                <a:spcPts val="0"/>
              </a:spcBef>
              <a:spcAft>
                <a:spcPts val="600"/>
              </a:spcAft>
              <a:buClr>
                <a:schemeClr val="dk1"/>
              </a:buClr>
              <a:buSzPts val="1700"/>
              <a:buFont typeface="Arial" panose="020B0604020202020204" pitchFamily="34" charset="0"/>
              <a:buChar char="•"/>
            </a:pPr>
            <a:r>
              <a:rPr lang="en-US" sz="1500" b="0" i="0" u="none" strike="noStrike" cap="none" dirty="0">
                <a:sym typeface="Arial"/>
              </a:rPr>
              <a:t>Visiting farmworker housing</a:t>
            </a:r>
          </a:p>
          <a:p>
            <a:pPr marL="457200" marR="0" lvl="0" indent="-228600" defTabSz="914400">
              <a:lnSpc>
                <a:spcPct val="90000"/>
              </a:lnSpc>
              <a:spcBef>
                <a:spcPts val="0"/>
              </a:spcBef>
              <a:spcAft>
                <a:spcPts val="600"/>
              </a:spcAft>
              <a:buClr>
                <a:schemeClr val="dk1"/>
              </a:buClr>
              <a:buSzPts val="1700"/>
              <a:buFont typeface="Arial" panose="020B0604020202020204" pitchFamily="34" charset="0"/>
              <a:buChar char="•"/>
            </a:pPr>
            <a:r>
              <a:rPr lang="en-US" sz="1500" b="0" i="0" u="none" strike="noStrike" cap="none" dirty="0">
                <a:sym typeface="Arial"/>
              </a:rPr>
              <a:t>Visiting currently enrolled families</a:t>
            </a:r>
          </a:p>
          <a:p>
            <a:pPr marL="457200" marR="0" lvl="0" indent="-228600" defTabSz="914400">
              <a:lnSpc>
                <a:spcPct val="90000"/>
              </a:lnSpc>
              <a:spcBef>
                <a:spcPts val="0"/>
              </a:spcBef>
              <a:spcAft>
                <a:spcPts val="600"/>
              </a:spcAft>
              <a:buClr>
                <a:schemeClr val="dk1"/>
              </a:buClr>
              <a:buSzPts val="1700"/>
              <a:buFont typeface="Arial" panose="020B0604020202020204" pitchFamily="34" charset="0"/>
              <a:buChar char="•"/>
            </a:pPr>
            <a:r>
              <a:rPr lang="en-US" sz="1500" b="0" i="0" u="none" strike="noStrike" cap="none" dirty="0">
                <a:sym typeface="Arial"/>
              </a:rPr>
              <a:t>Visiting old addresses</a:t>
            </a:r>
          </a:p>
          <a:p>
            <a:pPr marL="457200" marR="0" lvl="0" indent="-228600" defTabSz="914400">
              <a:lnSpc>
                <a:spcPct val="90000"/>
              </a:lnSpc>
              <a:spcBef>
                <a:spcPts val="0"/>
              </a:spcBef>
              <a:spcAft>
                <a:spcPts val="600"/>
              </a:spcAft>
              <a:buClr>
                <a:schemeClr val="dk1"/>
              </a:buClr>
              <a:buSzPts val="1700"/>
              <a:buFont typeface="Arial" panose="020B0604020202020204" pitchFamily="34" charset="0"/>
              <a:buChar char="•"/>
            </a:pPr>
            <a:r>
              <a:rPr lang="en-US" sz="1500" b="0" i="0" u="none" strike="noStrike" cap="none" dirty="0">
                <a:sym typeface="Arial"/>
              </a:rPr>
              <a:t>Conducting door-to-door efforts</a:t>
            </a:r>
          </a:p>
        </p:txBody>
      </p:sp>
      <p:sp>
        <p:nvSpPr>
          <p:cNvPr id="112" name="Rectangle 1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18338"/>
            <a:ext cx="4938073"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352789-EC10-43BC-1E3D-9FBBED53278D}"/>
              </a:ext>
            </a:extLst>
          </p:cNvPr>
          <p:cNvPicPr>
            <a:picLocks noChangeAspect="1"/>
          </p:cNvPicPr>
          <p:nvPr/>
        </p:nvPicPr>
        <p:blipFill>
          <a:blip r:embed="rId3"/>
          <a:stretch>
            <a:fillRect/>
          </a:stretch>
        </p:blipFill>
        <p:spPr>
          <a:xfrm>
            <a:off x="4054396" y="1532197"/>
            <a:ext cx="4514498" cy="2076669"/>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525B6FF8-F1B0-03A3-48F6-8510E2F0D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Visiting Farmworker Housing</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80" name="Google Shape;180;p14"/>
          <p:cNvSpPr txBox="1"/>
          <p:nvPr/>
        </p:nvSpPr>
        <p:spPr>
          <a:xfrm>
            <a:off x="360846" y="1123350"/>
            <a:ext cx="3649553"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Many migrant workers and their families live at housing locations located on or near farms.</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While visiting farms and agribusinesses look for trailers or houses where workers may live. Be sure to look close to fields, where crops are grown, or near dairy farms.</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Check all possible locations, and ask the business owner if they provide housing.</a:t>
            </a:r>
            <a:endParaRPr sz="1700" b="0" i="0" u="none" strike="noStrike" cap="none" dirty="0">
              <a:solidFill>
                <a:schemeClr val="dk1"/>
              </a:solidFill>
              <a:ea typeface="Aria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id="{14045CE4-795F-DC1E-20C3-EFBDD00F9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3" name="Picture 2">
            <a:extLst>
              <a:ext uri="{FF2B5EF4-FFF2-40B4-BE49-F238E27FC236}">
                <a16:creationId xmlns:a16="http://schemas.microsoft.com/office/drawing/2014/main" id="{FFFF9C88-D395-8126-79C0-428501C2E5FC}"/>
              </a:ext>
            </a:extLst>
          </p:cNvPr>
          <p:cNvPicPr>
            <a:picLocks noChangeAspect="1"/>
          </p:cNvPicPr>
          <p:nvPr/>
        </p:nvPicPr>
        <p:blipFill>
          <a:blip r:embed="rId4"/>
          <a:stretch>
            <a:fillRect/>
          </a:stretch>
        </p:blipFill>
        <p:spPr>
          <a:xfrm>
            <a:off x="4424379" y="1267200"/>
            <a:ext cx="4719621" cy="364801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194" name="Rectangle 193">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15"/>
          <p:cNvSpPr txBox="1"/>
          <p:nvPr/>
        </p:nvSpPr>
        <p:spPr>
          <a:xfrm>
            <a:off x="3490722" y="246888"/>
            <a:ext cx="5170932" cy="1337310"/>
          </a:xfrm>
          <a:prstGeom prst="rect">
            <a:avLst/>
          </a:prstGeom>
        </p:spPr>
        <p:txBody>
          <a:bodyPr spcFirstLastPara="1" vert="horz" lIns="91440" tIns="45720" rIns="91440" bIns="45720" rtlCol="0" anchor="b" anchorCtr="0">
            <a:normAutofit/>
          </a:bodyPr>
          <a:lstStyle/>
          <a:p>
            <a:pPr marL="0" marR="0" lvl="0" indent="0" algn="ctr" defTabSz="914400">
              <a:lnSpc>
                <a:spcPct val="90000"/>
              </a:lnSpc>
              <a:spcBef>
                <a:spcPct val="0"/>
              </a:spcBef>
              <a:spcAft>
                <a:spcPts val="600"/>
              </a:spcAft>
              <a:buClr>
                <a:srgbClr val="000000"/>
              </a:buClr>
              <a:buSzPts val="3500"/>
            </a:pPr>
            <a:r>
              <a:rPr lang="en-US" sz="4100" b="0" i="0" u="none" strike="noStrike" kern="1200" cap="none" dirty="0">
                <a:solidFill>
                  <a:schemeClr val="tx1"/>
                </a:solidFill>
                <a:latin typeface="Georgia" panose="02040502050405020303" pitchFamily="18" charset="0"/>
                <a:ea typeface="+mj-ea"/>
                <a:cs typeface="+mj-cs"/>
                <a:sym typeface="Permanent Marker"/>
              </a:rPr>
              <a:t>Visiting Farmworker Housing</a:t>
            </a:r>
          </a:p>
        </p:txBody>
      </p:sp>
      <p:pic>
        <p:nvPicPr>
          <p:cNvPr id="3" name="Picture 2">
            <a:extLst>
              <a:ext uri="{FF2B5EF4-FFF2-40B4-BE49-F238E27FC236}">
                <a16:creationId xmlns:a16="http://schemas.microsoft.com/office/drawing/2014/main" id="{D56C940D-DF76-0E1C-0CA1-B465CCDAE882}"/>
              </a:ext>
            </a:extLst>
          </p:cNvPr>
          <p:cNvPicPr>
            <a:picLocks noChangeAspect="1"/>
          </p:cNvPicPr>
          <p:nvPr/>
        </p:nvPicPr>
        <p:blipFill rotWithShape="1">
          <a:blip r:embed="rId3"/>
          <a:srcRect r="-4" b="1153"/>
          <a:stretch/>
        </p:blipFill>
        <p:spPr>
          <a:xfrm>
            <a:off x="20" y="10"/>
            <a:ext cx="3030982" cy="3145312"/>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96"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1847389"/>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EA986B-A504-1EC5-9BB5-77F345B993A8}"/>
              </a:ext>
            </a:extLst>
          </p:cNvPr>
          <p:cNvPicPr>
            <a:picLocks noChangeAspect="1"/>
          </p:cNvPicPr>
          <p:nvPr/>
        </p:nvPicPr>
        <p:blipFill rotWithShape="1">
          <a:blip r:embed="rId4"/>
          <a:srcRect t="2334" r="4" b="12680"/>
          <a:stretch/>
        </p:blipFill>
        <p:spPr>
          <a:xfrm>
            <a:off x="20" y="3200400"/>
            <a:ext cx="3038291" cy="19431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189" name="Google Shape;189;p15"/>
          <p:cNvSpPr txBox="1"/>
          <p:nvPr/>
        </p:nvSpPr>
        <p:spPr>
          <a:xfrm>
            <a:off x="3490722" y="2029968"/>
            <a:ext cx="5170932" cy="2612898"/>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700" b="0" i="0" u="none" strike="noStrike" cap="none" dirty="0">
                <a:sym typeface="Arial"/>
              </a:rPr>
              <a:t>Not all farmworker housing may be clearly marked or visible. Don't assume a place may not be occupied. Be sure to keep your eyes open and look for housing you might otherwise have missed.</a:t>
            </a:r>
          </a:p>
          <a:p>
            <a:pPr marR="0" lvl="0" defTabSz="914400">
              <a:lnSpc>
                <a:spcPct val="90000"/>
              </a:lnSpc>
              <a:spcBef>
                <a:spcPts val="0"/>
              </a:spcBef>
              <a:spcAft>
                <a:spcPts val="600"/>
              </a:spcAft>
              <a:buClr>
                <a:srgbClr val="000000"/>
              </a:buClr>
              <a:buSzPts val="1700"/>
            </a:pPr>
            <a:endParaRPr lang="en-US" sz="1700" b="0" i="0" u="none" strike="noStrike" cap="none" dirty="0">
              <a:sym typeface="Arial"/>
            </a:endParaRPr>
          </a:p>
          <a:p>
            <a:pPr marR="0" lvl="0" defTabSz="914400">
              <a:lnSpc>
                <a:spcPct val="90000"/>
              </a:lnSpc>
              <a:spcBef>
                <a:spcPts val="0"/>
              </a:spcBef>
              <a:spcAft>
                <a:spcPts val="600"/>
              </a:spcAft>
              <a:buClr>
                <a:srgbClr val="000000"/>
              </a:buClr>
              <a:buSzPts val="1700"/>
            </a:pPr>
            <a:r>
              <a:rPr lang="en-US" sz="1700" b="0" i="0" u="none" strike="noStrike" cap="none" dirty="0">
                <a:sym typeface="Arial"/>
              </a:rPr>
              <a:t>Previously, recruiters have found farmworker housing by following power lines into fields, by finding trash cans placed at the ends of roads, and by visiting houses they thought were abandoned.</a:t>
            </a:r>
          </a:p>
        </p:txBody>
      </p:sp>
      <p:pic>
        <p:nvPicPr>
          <p:cNvPr id="7" name="Picture 6" descr="Logo, company name&#10;&#10;Description automatically generated">
            <a:extLst>
              <a:ext uri="{FF2B5EF4-FFF2-40B4-BE49-F238E27FC236}">
                <a16:creationId xmlns:a16="http://schemas.microsoft.com/office/drawing/2014/main" id="{34EEA8AC-BA2C-5873-7407-5797D1C31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6"/>
        <p:cNvGrpSpPr/>
        <p:nvPr/>
      </p:nvGrpSpPr>
      <p:grpSpPr>
        <a:xfrm>
          <a:off x="0" y="0"/>
          <a:ext cx="0" cy="0"/>
          <a:chOff x="0" y="0"/>
          <a:chExt cx="0" cy="0"/>
        </a:xfrm>
      </p:grpSpPr>
      <p:sp>
        <p:nvSpPr>
          <p:cNvPr id="197" name="Google Shape;197;p16"/>
          <p:cNvSpPr txBox="1"/>
          <p:nvPr/>
        </p:nvSpPr>
        <p:spPr>
          <a:xfrm>
            <a:off x="3724072" y="471949"/>
            <a:ext cx="4939868" cy="1257452"/>
          </a:xfrm>
          <a:prstGeom prst="rect">
            <a:avLst/>
          </a:prstGeom>
        </p:spPr>
        <p:txBody>
          <a:bodyPr spcFirstLastPara="1" vert="horz" lIns="91440" tIns="45720" rIns="91440" bIns="45720" rtlCol="0" anchor="ctr" anchorCtr="0">
            <a:normAutofit/>
          </a:bodyPr>
          <a:lstStyle/>
          <a:p>
            <a:pPr marL="0" marR="0" lvl="0" indent="0" algn="ctr" defTabSz="914400">
              <a:lnSpc>
                <a:spcPct val="90000"/>
              </a:lnSpc>
              <a:spcBef>
                <a:spcPct val="0"/>
              </a:spcBef>
              <a:spcAft>
                <a:spcPts val="600"/>
              </a:spcAft>
              <a:buClr>
                <a:srgbClr val="000000"/>
              </a:buClr>
              <a:buSzPts val="3500"/>
            </a:pPr>
            <a:r>
              <a:rPr lang="en-US" sz="3800" b="0" i="0" u="none" strike="noStrike" cap="none" dirty="0">
                <a:latin typeface="Georgia" panose="02040502050405020303" pitchFamily="18" charset="0"/>
                <a:ea typeface="+mj-ea"/>
                <a:cs typeface="+mj-cs"/>
                <a:sym typeface="Permanent Marker"/>
              </a:rPr>
              <a:t>Visiting Farmworker Housing</a:t>
            </a:r>
          </a:p>
        </p:txBody>
      </p:sp>
      <p:sp>
        <p:nvSpPr>
          <p:cNvPr id="198" name="Google Shape;198;p16"/>
          <p:cNvSpPr txBox="1"/>
          <p:nvPr/>
        </p:nvSpPr>
        <p:spPr>
          <a:xfrm>
            <a:off x="3724073" y="1828800"/>
            <a:ext cx="4939867"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Farmworker housing is best visited at night, after workers have finished for the day, or early in the morning before they begin working.</a:t>
            </a:r>
          </a:p>
          <a:p>
            <a:pPr marR="0" lvl="0" defTabSz="914400">
              <a:lnSpc>
                <a:spcPct val="90000"/>
              </a:lnSpc>
              <a:spcBef>
                <a:spcPts val="0"/>
              </a:spcBef>
              <a:spcAft>
                <a:spcPts val="600"/>
              </a:spcAft>
              <a:buClr>
                <a:srgbClr val="000000"/>
              </a:buClr>
              <a:buSzPts val="1700"/>
            </a:pPr>
            <a:r>
              <a:rPr lang="en-US" b="0" i="0" u="none" strike="noStrike" cap="none" dirty="0">
                <a:sym typeface="Arial"/>
              </a:rPr>
              <a:t>If the housing is located on the farm or agribusiness property, always ask permission to visit from someone in charge and inform them when you will be visiting.</a:t>
            </a:r>
          </a:p>
          <a:p>
            <a:pPr marR="0" lvl="0" defTabSz="914400">
              <a:lnSpc>
                <a:spcPct val="90000"/>
              </a:lnSpc>
              <a:spcBef>
                <a:spcPts val="0"/>
              </a:spcBef>
              <a:spcAft>
                <a:spcPts val="600"/>
              </a:spcAft>
              <a:buClr>
                <a:srgbClr val="000000"/>
              </a:buClr>
              <a:buSzPts val="1700"/>
            </a:pPr>
            <a:r>
              <a:rPr lang="en-US" b="0" i="0" u="none" strike="noStrike" cap="none" dirty="0">
                <a:sym typeface="Arial"/>
              </a:rPr>
              <a:t>Be sure to always carry identification and business cards so you can easily identify yourself.</a:t>
            </a:r>
          </a:p>
        </p:txBody>
      </p:sp>
      <p:pic>
        <p:nvPicPr>
          <p:cNvPr id="3" name="Picture 2">
            <a:extLst>
              <a:ext uri="{FF2B5EF4-FFF2-40B4-BE49-F238E27FC236}">
                <a16:creationId xmlns:a16="http://schemas.microsoft.com/office/drawing/2014/main" id="{DEFA088E-B0B5-CC9A-501A-5CF3EE847E53}"/>
              </a:ext>
            </a:extLst>
          </p:cNvPr>
          <p:cNvPicPr>
            <a:picLocks noChangeAspect="1"/>
          </p:cNvPicPr>
          <p:nvPr/>
        </p:nvPicPr>
        <p:blipFill rotWithShape="1">
          <a:blip r:embed="rId3"/>
          <a:srcRect l="26917" r="3758" b="2"/>
          <a:stretch/>
        </p:blipFill>
        <p:spPr>
          <a:xfrm>
            <a:off x="20" y="10"/>
            <a:ext cx="3476673" cy="5143490"/>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19277749-C356-2196-8367-CA639693B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A370-5093-C9CB-4FD7-D0021F7B5D11}"/>
              </a:ext>
            </a:extLst>
          </p:cNvPr>
          <p:cNvSpPr>
            <a:spLocks noGrp="1"/>
          </p:cNvSpPr>
          <p:nvPr>
            <p:ph type="title"/>
          </p:nvPr>
        </p:nvSpPr>
        <p:spPr>
          <a:xfrm>
            <a:off x="3724073" y="471951"/>
            <a:ext cx="4939868" cy="964620"/>
          </a:xfrm>
        </p:spPr>
        <p:txBody>
          <a:bodyPr anchor="b">
            <a:normAutofit fontScale="90000"/>
          </a:bodyPr>
          <a:lstStyle/>
          <a:p>
            <a:pPr algn="ctr"/>
            <a:r>
              <a:rPr lang="en-US" dirty="0"/>
              <a:t>Four Training Resources</a:t>
            </a:r>
          </a:p>
        </p:txBody>
      </p:sp>
      <p:sp>
        <p:nvSpPr>
          <p:cNvPr id="3" name="Text Placeholder 2">
            <a:extLst>
              <a:ext uri="{FF2B5EF4-FFF2-40B4-BE49-F238E27FC236}">
                <a16:creationId xmlns:a16="http://schemas.microsoft.com/office/drawing/2014/main" id="{6FA79206-ED16-9A4D-9D1C-8A3400F9894B}"/>
              </a:ext>
            </a:extLst>
          </p:cNvPr>
          <p:cNvSpPr>
            <a:spLocks noGrp="1"/>
          </p:cNvSpPr>
          <p:nvPr>
            <p:ph type="body" idx="1"/>
          </p:nvPr>
        </p:nvSpPr>
        <p:spPr>
          <a:xfrm>
            <a:off x="3724074" y="1828801"/>
            <a:ext cx="4939867" cy="2839064"/>
          </a:xfrm>
        </p:spPr>
        <p:txBody>
          <a:bodyPr>
            <a:normAutofit fontScale="92500" lnSpcReduction="20000"/>
          </a:bodyPr>
          <a:lstStyle/>
          <a:p>
            <a:r>
              <a:rPr lang="en-US" dirty="0"/>
              <a:t>IDRC has developed a four-part training series that covers each of the four areas of Balanced Recruitment. </a:t>
            </a:r>
          </a:p>
          <a:p>
            <a:r>
              <a:rPr lang="en-US" dirty="0"/>
              <a:t>Use the resources to review your current efforts and see if there are any additional areas that you can expand your ID&amp;R efforts. </a:t>
            </a:r>
          </a:p>
        </p:txBody>
      </p:sp>
      <p:pic>
        <p:nvPicPr>
          <p:cNvPr id="7" name="Picture 6" descr="Logo, company name&#10;&#10;Description automatically generated">
            <a:extLst>
              <a:ext uri="{FF2B5EF4-FFF2-40B4-BE49-F238E27FC236}">
                <a16:creationId xmlns:a16="http://schemas.microsoft.com/office/drawing/2014/main" id="{0A9CAA79-447B-E26A-85BA-EA1B38C4B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8" name="Picture 7">
            <a:extLst>
              <a:ext uri="{FF2B5EF4-FFF2-40B4-BE49-F238E27FC236}">
                <a16:creationId xmlns:a16="http://schemas.microsoft.com/office/drawing/2014/main" id="{2C5E580F-C6BD-B1DA-4549-8BCF69D6CBFF}"/>
              </a:ext>
            </a:extLst>
          </p:cNvPr>
          <p:cNvPicPr>
            <a:picLocks noChangeAspect="1"/>
          </p:cNvPicPr>
          <p:nvPr/>
        </p:nvPicPr>
        <p:blipFill>
          <a:blip r:embed="rId3"/>
          <a:stretch>
            <a:fillRect/>
          </a:stretch>
        </p:blipFill>
        <p:spPr>
          <a:xfrm>
            <a:off x="213210" y="328630"/>
            <a:ext cx="3400283" cy="4339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39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p:nvSpPr>
          <p:cNvPr id="206" name="Google Shape;206;p17"/>
          <p:cNvSpPr txBox="1"/>
          <p:nvPr/>
        </p:nvSpPr>
        <p:spPr>
          <a:xfrm>
            <a:off x="3724072" y="471949"/>
            <a:ext cx="4939868" cy="1257452"/>
          </a:xfrm>
          <a:prstGeom prst="rect">
            <a:avLst/>
          </a:prstGeom>
        </p:spPr>
        <p:txBody>
          <a:bodyPr spcFirstLastPara="1" vert="horz" lIns="91440" tIns="45720" rIns="91440" bIns="45720" rtlCol="0" anchor="ctr" anchorCtr="0">
            <a:normAutofit/>
          </a:bodyPr>
          <a:lstStyle/>
          <a:p>
            <a:pPr marL="0" marR="0" lvl="0" indent="0" algn="ctr" defTabSz="914400">
              <a:lnSpc>
                <a:spcPct val="90000"/>
              </a:lnSpc>
              <a:spcBef>
                <a:spcPct val="0"/>
              </a:spcBef>
              <a:spcAft>
                <a:spcPts val="600"/>
              </a:spcAft>
              <a:buClr>
                <a:srgbClr val="000000"/>
              </a:buClr>
              <a:buSzPts val="3500"/>
            </a:pPr>
            <a:r>
              <a:rPr lang="en-US" sz="3800" b="0" i="0" u="none" strike="noStrike" cap="none" dirty="0">
                <a:latin typeface="Georgia" panose="02040502050405020303" pitchFamily="18" charset="0"/>
                <a:ea typeface="+mj-ea"/>
                <a:cs typeface="+mj-cs"/>
                <a:sym typeface="Permanent Marker"/>
              </a:rPr>
              <a:t>Visiting Farmworker Housing</a:t>
            </a:r>
          </a:p>
        </p:txBody>
      </p:sp>
      <p:sp>
        <p:nvSpPr>
          <p:cNvPr id="207" name="Google Shape;207;p17"/>
          <p:cNvSpPr txBox="1"/>
          <p:nvPr/>
        </p:nvSpPr>
        <p:spPr>
          <a:xfrm>
            <a:off x="3724073" y="1828800"/>
            <a:ext cx="4939867"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There may be many workers living in the same location so be prepared to speak to everyone.</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b="0" i="0" u="none" strike="noStrike" cap="none" dirty="0">
              <a:sym typeface="Arial"/>
            </a:endParaRPr>
          </a:p>
          <a:p>
            <a:pPr marR="0" lvl="0" defTabSz="914400">
              <a:lnSpc>
                <a:spcPct val="90000"/>
              </a:lnSpc>
              <a:spcBef>
                <a:spcPts val="0"/>
              </a:spcBef>
              <a:spcAft>
                <a:spcPts val="600"/>
              </a:spcAft>
              <a:buClr>
                <a:srgbClr val="000000"/>
              </a:buClr>
              <a:buSzPts val="1700"/>
            </a:pPr>
            <a:r>
              <a:rPr lang="en-US" b="0" i="0" u="none" strike="noStrike" cap="none" dirty="0">
                <a:sym typeface="Arial"/>
              </a:rPr>
              <a:t>Always ask how many people are living in the house to guarantee you have spoken to everyone.</a:t>
            </a:r>
          </a:p>
        </p:txBody>
      </p:sp>
      <p:pic>
        <p:nvPicPr>
          <p:cNvPr id="3" name="Picture 2">
            <a:extLst>
              <a:ext uri="{FF2B5EF4-FFF2-40B4-BE49-F238E27FC236}">
                <a16:creationId xmlns:a16="http://schemas.microsoft.com/office/drawing/2014/main" id="{BDB91230-BC2E-4E2E-CAA4-76B003D908D2}"/>
              </a:ext>
            </a:extLst>
          </p:cNvPr>
          <p:cNvPicPr>
            <a:picLocks noChangeAspect="1"/>
          </p:cNvPicPr>
          <p:nvPr/>
        </p:nvPicPr>
        <p:blipFill rotWithShape="1">
          <a:blip r:embed="rId3"/>
          <a:srcRect l="11414" r="15514" b="2"/>
          <a:stretch/>
        </p:blipFill>
        <p:spPr>
          <a:xfrm>
            <a:off x="20" y="10"/>
            <a:ext cx="3476673" cy="5143490"/>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55A5EE02-8C2C-8F34-5668-763BE4151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Georgia" panose="02040502050405020303" pitchFamily="18" charset="0"/>
                <a:ea typeface="Permanent Marker"/>
                <a:cs typeface="Permanent Marker"/>
                <a:sym typeface="Permanent Marker"/>
              </a:rPr>
              <a:t>Visiting Farmworker Housing</a:t>
            </a:r>
            <a:endParaRPr lang="en-US"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16" name="Google Shape;216;p18"/>
          <p:cNvSpPr txBox="1"/>
          <p:nvPr/>
        </p:nvSpPr>
        <p:spPr>
          <a:xfrm>
            <a:off x="663388" y="1649100"/>
            <a:ext cx="4552112" cy="211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2000" b="0" i="0" u="none" strike="noStrike" cap="none">
                <a:solidFill>
                  <a:schemeClr val="dk1"/>
                </a:solidFill>
                <a:ea typeface="Arial"/>
                <a:cs typeface="Arial"/>
                <a:sym typeface="Arial"/>
              </a:rPr>
              <a:t>While visiting farmworker housing you may need to speak to large groups of workers at the same time. </a:t>
            </a:r>
          </a:p>
          <a:p>
            <a:pPr marL="0" marR="0" lvl="0" indent="0" algn="l" rtl="0">
              <a:lnSpc>
                <a:spcPct val="100000"/>
              </a:lnSpc>
              <a:spcBef>
                <a:spcPts val="0"/>
              </a:spcBef>
              <a:spcAft>
                <a:spcPts val="0"/>
              </a:spcAft>
              <a:buClr>
                <a:srgbClr val="000000"/>
              </a:buClr>
              <a:buSzPts val="1700"/>
              <a:buFont typeface="Arial"/>
              <a:buNone/>
            </a:pPr>
            <a:endParaRPr lang="en-US" sz="2000" b="0" i="0" u="none" strike="noStrike" cap="none">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2000" b="0" i="0" u="none" strike="noStrike" cap="none">
                <a:solidFill>
                  <a:schemeClr val="dk1"/>
                </a:solidFill>
                <a:ea typeface="Arial"/>
                <a:cs typeface="Arial"/>
                <a:sym typeface="Arial"/>
              </a:rPr>
              <a:t>It is important when speaking to large groups of workers that you clearly demonstrate why you are visiting and who you work for. </a:t>
            </a:r>
            <a:endParaRPr lang="en-US" sz="2000" b="0" i="0" u="none" strike="noStrike" cap="none" dirty="0">
              <a:solidFill>
                <a:schemeClr val="dk1"/>
              </a:solidFill>
              <a:ea typeface="Aria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id="{3D4729EF-AEB9-88FC-1BB7-EDBF481E6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3" name="Picture 2">
            <a:extLst>
              <a:ext uri="{FF2B5EF4-FFF2-40B4-BE49-F238E27FC236}">
                <a16:creationId xmlns:a16="http://schemas.microsoft.com/office/drawing/2014/main" id="{6DC9D000-4544-837E-D885-CF449D788D08}"/>
              </a:ext>
            </a:extLst>
          </p:cNvPr>
          <p:cNvPicPr>
            <a:picLocks noChangeAspect="1"/>
          </p:cNvPicPr>
          <p:nvPr/>
        </p:nvPicPr>
        <p:blipFill>
          <a:blip r:embed="rId4"/>
          <a:stretch>
            <a:fillRect/>
          </a:stretch>
        </p:blipFill>
        <p:spPr>
          <a:xfrm>
            <a:off x="5490500" y="1804987"/>
            <a:ext cx="2973992" cy="244292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9"/>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Visiting Farmworker Housing</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25" name="Google Shape;225;p19"/>
          <p:cNvSpPr txBox="1"/>
          <p:nvPr/>
        </p:nvSpPr>
        <p:spPr>
          <a:xfrm>
            <a:off x="1006996" y="1115700"/>
            <a:ext cx="5534203" cy="32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Bring materials you can share and hand out to the group. Having materials to hand out can be a great icebreaker and build trust with workers.</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Materials you can share include:</a:t>
            </a:r>
            <a:endParaRPr sz="1700" b="0" i="0" u="none" strike="noStrike" cap="none" dirty="0">
              <a:solidFill>
                <a:schemeClr val="dk1"/>
              </a:solidFil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dirty="0">
                <a:solidFill>
                  <a:schemeClr val="dk1"/>
                </a:solidFill>
                <a:ea typeface="Arial"/>
                <a:cs typeface="Arial"/>
                <a:sym typeface="Arial"/>
              </a:rPr>
              <a:t>English Books</a:t>
            </a:r>
            <a:endParaRPr sz="1700" b="0" i="0" u="none" strike="noStrike" cap="none" dirty="0">
              <a:solidFill>
                <a:schemeClr val="dk1"/>
              </a:solidFil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dirty="0">
                <a:solidFill>
                  <a:schemeClr val="dk1"/>
                </a:solidFill>
                <a:ea typeface="Arial"/>
                <a:cs typeface="Arial"/>
                <a:sym typeface="Arial"/>
              </a:rPr>
              <a:t>Bandanas</a:t>
            </a:r>
            <a:endParaRPr sz="1700" b="0" i="0" u="none" strike="noStrike" cap="none" dirty="0">
              <a:solidFill>
                <a:schemeClr val="dk1"/>
              </a:solidFil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dirty="0">
                <a:solidFill>
                  <a:schemeClr val="dk1"/>
                </a:solidFill>
                <a:ea typeface="Arial"/>
                <a:cs typeface="Arial"/>
                <a:sym typeface="Arial"/>
              </a:rPr>
              <a:t>Gloves</a:t>
            </a:r>
            <a:endParaRPr sz="1700" b="0" i="0" u="none" strike="noStrike" cap="none" dirty="0">
              <a:solidFill>
                <a:schemeClr val="dk1"/>
              </a:solidFil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dirty="0">
                <a:solidFill>
                  <a:schemeClr val="dk1"/>
                </a:solidFill>
                <a:ea typeface="Arial"/>
                <a:cs typeface="Arial"/>
                <a:sym typeface="Arial"/>
              </a:rPr>
              <a:t>Local resource guides</a:t>
            </a:r>
            <a:endParaRPr sz="1700" b="0" i="0" u="none" strike="noStrike" cap="none" dirty="0">
              <a:solidFill>
                <a:schemeClr val="dk1"/>
              </a:solidFil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dirty="0">
                <a:solidFill>
                  <a:schemeClr val="dk1"/>
                </a:solidFill>
                <a:ea typeface="Arial"/>
                <a:cs typeface="Arial"/>
                <a:sym typeface="Arial"/>
              </a:rPr>
              <a:t>Anything you think might meet a </a:t>
            </a:r>
            <a:endParaRPr sz="1700" b="0" i="0" u="none" strike="noStrike" cap="none" dirty="0">
              <a:solidFill>
                <a:schemeClr val="dk1"/>
              </a:solidFil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need of the farmworkers</a:t>
            </a:r>
            <a:endParaRPr sz="1700" b="0" i="0" u="none" strike="noStrike" cap="none" dirty="0">
              <a:solidFill>
                <a:schemeClr val="dk1"/>
              </a:solidFill>
              <a:ea typeface="Arial"/>
              <a:cs typeface="Arial"/>
              <a:sym typeface="Arial"/>
            </a:endParaRPr>
          </a:p>
        </p:txBody>
      </p:sp>
      <p:pic>
        <p:nvPicPr>
          <p:cNvPr id="228" name="Google Shape;228;p19"/>
          <p:cNvPicPr preferRelativeResize="0"/>
          <p:nvPr/>
        </p:nvPicPr>
        <p:blipFill rotWithShape="1">
          <a:blip r:embed="rId3">
            <a:alphaModFix/>
          </a:blip>
          <a:srcRect/>
          <a:stretch/>
        </p:blipFill>
        <p:spPr>
          <a:xfrm>
            <a:off x="6633121" y="1101975"/>
            <a:ext cx="1670679" cy="3258598"/>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135AF9D5-D01C-8FF4-E166-021AA2557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0"/>
          <p:cNvSpPr txBox="1"/>
          <p:nvPr/>
        </p:nvSpPr>
        <p:spPr>
          <a:xfrm>
            <a:off x="176025" y="306163"/>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34" name="Google Shape;234;p20"/>
          <p:cNvSpPr txBox="1"/>
          <p:nvPr/>
        </p:nvSpPr>
        <p:spPr>
          <a:xfrm>
            <a:off x="176025" y="1402350"/>
            <a:ext cx="47163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One way to find farmworker housing is by reviewing the housing locations on H2A orders.</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All farms that bring in H2A workers are legally obligated to provide housing for the workers.</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address and location of H2A housing sites is disclosed on the H2A request form that agribusiness owners fill out.</a:t>
            </a:r>
            <a:endParaRPr sz="1700" b="0" i="0" u="none" strike="noStrike" cap="none" dirty="0">
              <a:solidFill>
                <a:schemeClr val="dk1"/>
              </a:solidFill>
              <a:ea typeface="Arial"/>
              <a:cs typeface="Arial"/>
              <a:sym typeface="Arial"/>
            </a:endParaRPr>
          </a:p>
        </p:txBody>
      </p:sp>
      <p:pic>
        <p:nvPicPr>
          <p:cNvPr id="237" name="Google Shape;237;p20"/>
          <p:cNvPicPr preferRelativeResize="0"/>
          <p:nvPr/>
        </p:nvPicPr>
        <p:blipFill rotWithShape="1">
          <a:blip r:embed="rId3">
            <a:alphaModFix/>
          </a:blip>
          <a:srcRect/>
          <a:stretch/>
        </p:blipFill>
        <p:spPr>
          <a:xfrm>
            <a:off x="5283701" y="930163"/>
            <a:ext cx="3615723" cy="3449811"/>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82A71C78-0509-E62F-9C6C-770511CF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1"/>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43" name="Google Shape;243;p21"/>
          <p:cNvSpPr txBox="1"/>
          <p:nvPr/>
        </p:nvSpPr>
        <p:spPr>
          <a:xfrm>
            <a:off x="176025" y="1402350"/>
            <a:ext cx="4716300" cy="212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IDRC has collect the H2A housing information for all states and has created downloadable spreadsheets and viewable maps for all 50 states in the country.</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To view the H2A housing spreadsheets and maps visit the IDRC website below:</a:t>
            </a:r>
            <a:endParaRPr sz="1700" b="0" i="0" u="none" strike="noStrike" cap="none" dirty="0">
              <a:solidFill>
                <a:schemeClr val="dk1"/>
              </a:solidFill>
              <a:ea typeface="Arial"/>
              <a:cs typeface="Arial"/>
              <a:sym typeface="Arial"/>
            </a:endParaRPr>
          </a:p>
        </p:txBody>
      </p:sp>
      <p:pic>
        <p:nvPicPr>
          <p:cNvPr id="246" name="Google Shape;246;p21"/>
          <p:cNvPicPr preferRelativeResize="0"/>
          <p:nvPr/>
        </p:nvPicPr>
        <p:blipFill rotWithShape="1">
          <a:blip r:embed="rId3">
            <a:alphaModFix/>
          </a:blip>
          <a:srcRect/>
          <a:stretch/>
        </p:blipFill>
        <p:spPr>
          <a:xfrm>
            <a:off x="5283701" y="930163"/>
            <a:ext cx="3615723" cy="3449811"/>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sp>
        <p:nvSpPr>
          <p:cNvPr id="247" name="Google Shape;247;p21"/>
          <p:cNvSpPr txBox="1"/>
          <p:nvPr/>
        </p:nvSpPr>
        <p:spPr>
          <a:xfrm>
            <a:off x="152400" y="3533025"/>
            <a:ext cx="51768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sng" strike="noStrike" cap="none">
                <a:solidFill>
                  <a:srgbClr val="3C78D8"/>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https://www.idr-consortium.net/H2aH2bMaps.html</a:t>
            </a:r>
            <a:endParaRPr sz="1400" b="0" i="0" u="none" strike="noStrike" cap="none">
              <a:solidFill>
                <a:srgbClr val="3C78D8"/>
              </a:solidFill>
              <a:latin typeface="Arial"/>
              <a:ea typeface="Arial"/>
              <a:cs typeface="Arial"/>
              <a:sym typeface="Arial"/>
            </a:endParaRPr>
          </a:p>
        </p:txBody>
      </p:sp>
      <p:pic>
        <p:nvPicPr>
          <p:cNvPr id="8" name="Picture 7" descr="Logo, company name&#10;&#10;Description automatically generated">
            <a:extLst>
              <a:ext uri="{FF2B5EF4-FFF2-40B4-BE49-F238E27FC236}">
                <a16:creationId xmlns:a16="http://schemas.microsoft.com/office/drawing/2014/main" id="{2816745C-2351-EB08-A5FC-4397C65AA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2"/>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53" name="Google Shape;253;p22"/>
          <p:cNvSpPr txBox="1"/>
          <p:nvPr/>
        </p:nvSpPr>
        <p:spPr>
          <a:xfrm>
            <a:off x="176025" y="1402350"/>
            <a:ext cx="4716300" cy="212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If you click on the name of your state, you will be taken to the spreadsheet with all H2A and H2B work Orders in your state.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second icon is for the BatchGeo map of all H2A and H2B work orders in the state.</a:t>
            </a:r>
            <a:endParaRPr sz="1700" b="0" i="0" u="none" strike="noStrike" cap="none" dirty="0">
              <a:solidFill>
                <a:schemeClr val="dk1"/>
              </a:solidFill>
              <a:ea typeface="Arial"/>
              <a:cs typeface="Arial"/>
              <a:sym typeface="Arial"/>
            </a:endParaRPr>
          </a:p>
        </p:txBody>
      </p:sp>
      <p:sp>
        <p:nvSpPr>
          <p:cNvPr id="256" name="Google Shape;256;p22"/>
          <p:cNvSpPr txBox="1"/>
          <p:nvPr/>
        </p:nvSpPr>
        <p:spPr>
          <a:xfrm>
            <a:off x="5852850" y="3823300"/>
            <a:ext cx="31932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sng" strike="noStrike" cap="none">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https://www.idr-consortium.net/H2aH2bMaps.html</a:t>
            </a:r>
            <a:endParaRPr sz="1400" b="0" i="0" u="none" strike="noStrike" cap="none">
              <a:solidFill>
                <a:srgbClr val="3C78D8"/>
              </a:solidFill>
              <a:latin typeface="Arial"/>
              <a:ea typeface="Arial"/>
              <a:cs typeface="Arial"/>
              <a:sym typeface="Arial"/>
            </a:endParaRPr>
          </a:p>
        </p:txBody>
      </p:sp>
      <p:pic>
        <p:nvPicPr>
          <p:cNvPr id="257" name="Google Shape;257;p22"/>
          <p:cNvPicPr preferRelativeResize="0"/>
          <p:nvPr/>
        </p:nvPicPr>
        <p:blipFill rotWithShape="1">
          <a:blip r:embed="rId4">
            <a:alphaModFix/>
          </a:blip>
          <a:srcRect b="17790"/>
          <a:stretch/>
        </p:blipFill>
        <p:spPr>
          <a:xfrm>
            <a:off x="5938800" y="83301"/>
            <a:ext cx="2974600" cy="3536050"/>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cxnSp>
        <p:nvCxnSpPr>
          <p:cNvPr id="258" name="Google Shape;258;p22"/>
          <p:cNvCxnSpPr/>
          <p:nvPr/>
        </p:nvCxnSpPr>
        <p:spPr>
          <a:xfrm rot="10800000" flipH="1">
            <a:off x="4818850" y="1626050"/>
            <a:ext cx="2690100" cy="1257900"/>
          </a:xfrm>
          <a:prstGeom prst="straightConnector1">
            <a:avLst/>
          </a:prstGeom>
          <a:noFill/>
          <a:ln w="28575" cap="flat" cmpd="sng">
            <a:solidFill>
              <a:srgbClr val="FF0000"/>
            </a:solidFill>
            <a:prstDash val="solid"/>
            <a:round/>
            <a:headEnd type="none" w="sm" len="sm"/>
            <a:tailEnd type="triangle" w="med" len="med"/>
          </a:ln>
        </p:spPr>
      </p:cxnSp>
      <p:cxnSp>
        <p:nvCxnSpPr>
          <p:cNvPr id="259" name="Google Shape;259;p22"/>
          <p:cNvCxnSpPr/>
          <p:nvPr/>
        </p:nvCxnSpPr>
        <p:spPr>
          <a:xfrm rot="10800000" flipH="1">
            <a:off x="4661600" y="677600"/>
            <a:ext cx="2082900" cy="1158900"/>
          </a:xfrm>
          <a:prstGeom prst="straightConnector1">
            <a:avLst/>
          </a:prstGeom>
          <a:noFill/>
          <a:ln w="28575" cap="flat" cmpd="sng">
            <a:solidFill>
              <a:srgbClr val="FF0000"/>
            </a:solidFill>
            <a:prstDash val="solid"/>
            <a:round/>
            <a:headEnd type="none" w="sm" len="sm"/>
            <a:tailEnd type="triangle" w="med" len="med"/>
          </a:ln>
        </p:spPr>
      </p:cxnSp>
      <p:pic>
        <p:nvPicPr>
          <p:cNvPr id="10" name="Picture 9" descr="Logo, company name&#10;&#10;Description automatically generated">
            <a:extLst>
              <a:ext uri="{FF2B5EF4-FFF2-40B4-BE49-F238E27FC236}">
                <a16:creationId xmlns:a16="http://schemas.microsoft.com/office/drawing/2014/main" id="{0D20C415-FB03-F25A-0910-E12CBB40F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3"/>
          <p:cNvSpPr txBox="1"/>
          <p:nvPr/>
        </p:nvSpPr>
        <p:spPr>
          <a:xfrm>
            <a:off x="176025" y="302900"/>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65" name="Google Shape;265;p23"/>
          <p:cNvSpPr txBox="1"/>
          <p:nvPr/>
        </p:nvSpPr>
        <p:spPr>
          <a:xfrm>
            <a:off x="176025" y="1402350"/>
            <a:ext cx="4716300" cy="212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third icon, the blue house, is the link for the spreadsheet containing all H2A housing information for your state.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fourth icon, the house on a map, is the link for the BatchGeo map of all H2A housing sites in your state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All maps and spreadsheets use the </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Password: </a:t>
            </a:r>
            <a:r>
              <a:rPr lang="en" sz="1700" b="1" i="0" u="none" strike="noStrike" cap="none" dirty="0">
                <a:solidFill>
                  <a:schemeClr val="dk1"/>
                </a:solidFill>
                <a:ea typeface="Arial"/>
                <a:cs typeface="Arial"/>
                <a:sym typeface="Arial"/>
              </a:rPr>
              <a:t>IDRC</a:t>
            </a:r>
            <a:r>
              <a:rPr lang="en" sz="1700" b="0" i="0" u="none" strike="noStrike" cap="none" dirty="0">
                <a:solidFill>
                  <a:schemeClr val="dk1"/>
                </a:solidFill>
                <a:ea typeface="Arial"/>
                <a:cs typeface="Arial"/>
                <a:sym typeface="Arial"/>
              </a:rPr>
              <a:t>.</a:t>
            </a:r>
            <a:endParaRPr sz="1700" b="0" i="0" u="none" strike="noStrike" cap="none" dirty="0">
              <a:solidFill>
                <a:schemeClr val="dk1"/>
              </a:solidFill>
              <a:ea typeface="Arial"/>
              <a:cs typeface="Arial"/>
              <a:sym typeface="Arial"/>
            </a:endParaRPr>
          </a:p>
        </p:txBody>
      </p:sp>
      <p:sp>
        <p:nvSpPr>
          <p:cNvPr id="268" name="Google Shape;268;p23"/>
          <p:cNvSpPr txBox="1"/>
          <p:nvPr/>
        </p:nvSpPr>
        <p:spPr>
          <a:xfrm>
            <a:off x="5852850" y="3823300"/>
            <a:ext cx="31932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sng" strike="noStrike" cap="none">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https://www.idr-consortium.net/H2aH2bMaps.html</a:t>
            </a:r>
            <a:endParaRPr sz="1400" b="0" i="0" u="none" strike="noStrike" cap="none">
              <a:solidFill>
                <a:srgbClr val="3C78D8"/>
              </a:solidFill>
              <a:latin typeface="Arial"/>
              <a:ea typeface="Arial"/>
              <a:cs typeface="Arial"/>
              <a:sym typeface="Arial"/>
            </a:endParaRPr>
          </a:p>
        </p:txBody>
      </p:sp>
      <p:pic>
        <p:nvPicPr>
          <p:cNvPr id="269" name="Google Shape;269;p23"/>
          <p:cNvPicPr preferRelativeResize="0"/>
          <p:nvPr/>
        </p:nvPicPr>
        <p:blipFill rotWithShape="1">
          <a:blip r:embed="rId4">
            <a:alphaModFix/>
          </a:blip>
          <a:srcRect b="17790"/>
          <a:stretch/>
        </p:blipFill>
        <p:spPr>
          <a:xfrm>
            <a:off x="5938800" y="83301"/>
            <a:ext cx="2974600" cy="3536050"/>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cxnSp>
        <p:nvCxnSpPr>
          <p:cNvPr id="270" name="Google Shape;270;p23"/>
          <p:cNvCxnSpPr/>
          <p:nvPr/>
        </p:nvCxnSpPr>
        <p:spPr>
          <a:xfrm rot="10800000" flipH="1">
            <a:off x="4818850" y="1626050"/>
            <a:ext cx="3193200" cy="1257900"/>
          </a:xfrm>
          <a:prstGeom prst="straightConnector1">
            <a:avLst/>
          </a:prstGeom>
          <a:noFill/>
          <a:ln w="28575" cap="flat" cmpd="sng">
            <a:solidFill>
              <a:srgbClr val="FF0000"/>
            </a:solidFill>
            <a:prstDash val="solid"/>
            <a:round/>
            <a:headEnd type="none" w="sm" len="sm"/>
            <a:tailEnd type="triangle" w="med" len="med"/>
          </a:ln>
        </p:spPr>
      </p:cxnSp>
      <p:cxnSp>
        <p:nvCxnSpPr>
          <p:cNvPr id="271" name="Google Shape;271;p23"/>
          <p:cNvCxnSpPr/>
          <p:nvPr/>
        </p:nvCxnSpPr>
        <p:spPr>
          <a:xfrm rot="10800000" flipH="1">
            <a:off x="4661600" y="697100"/>
            <a:ext cx="3282600" cy="1139400"/>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4"/>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77" name="Google Shape;277;p24"/>
          <p:cNvSpPr txBox="1"/>
          <p:nvPr/>
        </p:nvSpPr>
        <p:spPr>
          <a:xfrm>
            <a:off x="176025" y="1402350"/>
            <a:ext cx="3675300" cy="212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panose="020B0604020202020204" pitchFamily="34" charset="0"/>
                <a:sym typeface="Arial"/>
              </a:rPr>
              <a:t>You can download the spreadsheet for your state to track which locations you have visited and to create your own maps.</a:t>
            </a:r>
            <a:endParaRPr sz="1700" b="0" i="0" u="none" strike="noStrike" cap="none" dirty="0">
              <a:solidFill>
                <a:schemeClr val="dk1"/>
              </a:solidFill>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panose="020B0604020202020204" pitchFamily="34" charset="0"/>
                <a:sym typeface="Arial"/>
              </a:rPr>
              <a:t>The spreadsheets contain the address of the housing site, any additional housing sites, and how many people are living there.</a:t>
            </a:r>
            <a:endParaRPr sz="1700" b="0" i="0" u="none" strike="noStrike" cap="none" dirty="0">
              <a:solidFill>
                <a:schemeClr val="dk1"/>
              </a:solidFill>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p:txBody>
      </p:sp>
      <p:sp>
        <p:nvSpPr>
          <p:cNvPr id="280" name="Google Shape;280;p24"/>
          <p:cNvSpPr txBox="1"/>
          <p:nvPr/>
        </p:nvSpPr>
        <p:spPr>
          <a:xfrm>
            <a:off x="5852850" y="3823300"/>
            <a:ext cx="31932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sng" strike="noStrike" cap="none">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https://www.idr-consortium.net/H2aH2bMaps.html</a:t>
            </a:r>
            <a:endParaRPr sz="1400" b="0" i="0" u="none" strike="noStrike" cap="none">
              <a:solidFill>
                <a:srgbClr val="3C78D8"/>
              </a:solidFill>
              <a:latin typeface="Arial"/>
              <a:ea typeface="Arial"/>
              <a:cs typeface="Arial"/>
              <a:sym typeface="Arial"/>
            </a:endParaRPr>
          </a:p>
        </p:txBody>
      </p:sp>
      <p:pic>
        <p:nvPicPr>
          <p:cNvPr id="281" name="Google Shape;281;p24"/>
          <p:cNvPicPr preferRelativeResize="0"/>
          <p:nvPr/>
        </p:nvPicPr>
        <p:blipFill rotWithShape="1">
          <a:blip r:embed="rId4">
            <a:alphaModFix/>
          </a:blip>
          <a:srcRect/>
          <a:stretch/>
        </p:blipFill>
        <p:spPr>
          <a:xfrm>
            <a:off x="4183057" y="1010400"/>
            <a:ext cx="4789192" cy="2726662"/>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pic>
        <p:nvPicPr>
          <p:cNvPr id="8" name="Picture 7" descr="Logo, company name&#10;&#10;Description automatically generated">
            <a:extLst>
              <a:ext uri="{FF2B5EF4-FFF2-40B4-BE49-F238E27FC236}">
                <a16:creationId xmlns:a16="http://schemas.microsoft.com/office/drawing/2014/main" id="{FDA86490-E18C-5ED5-959F-BA70B30D1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5"/>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H2a Housing Maps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87" name="Google Shape;287;p25"/>
          <p:cNvSpPr txBox="1"/>
          <p:nvPr/>
        </p:nvSpPr>
        <p:spPr>
          <a:xfrm>
            <a:off x="176025" y="1402350"/>
            <a:ext cx="3675300" cy="212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BatchGeo maps can be accessed from both your work computer and your phone.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locations on the BatchGeo Housing Map are color coded according to how many people are living at that location.</a:t>
            </a:r>
            <a:endParaRPr sz="1700" b="0" i="0" u="none" strike="noStrike" cap="none" dirty="0">
              <a:solidFill>
                <a:schemeClr val="dk1"/>
              </a:solidFill>
              <a:ea typeface="Arial"/>
              <a:cs typeface="Arial"/>
              <a:sym typeface="Arial"/>
            </a:endParaRPr>
          </a:p>
        </p:txBody>
      </p:sp>
      <p:sp>
        <p:nvSpPr>
          <p:cNvPr id="290" name="Google Shape;290;p25"/>
          <p:cNvSpPr txBox="1"/>
          <p:nvPr/>
        </p:nvSpPr>
        <p:spPr>
          <a:xfrm>
            <a:off x="4104000" y="3823300"/>
            <a:ext cx="494205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sng" strike="noStrike" cap="none" dirty="0">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https://www.idr-consortium.net/H2aH2bMaps.html</a:t>
            </a:r>
            <a:endParaRPr sz="1400" b="0" i="0" u="none" strike="noStrike" cap="none" dirty="0">
              <a:solidFill>
                <a:srgbClr val="3C78D8"/>
              </a:solidFill>
              <a:latin typeface="Arial"/>
              <a:ea typeface="Arial"/>
              <a:cs typeface="Arial"/>
              <a:sym typeface="Arial"/>
            </a:endParaRPr>
          </a:p>
        </p:txBody>
      </p:sp>
      <p:pic>
        <p:nvPicPr>
          <p:cNvPr id="291" name="Google Shape;291;p25"/>
          <p:cNvPicPr preferRelativeResize="0"/>
          <p:nvPr/>
        </p:nvPicPr>
        <p:blipFill rotWithShape="1">
          <a:blip r:embed="rId4">
            <a:alphaModFix/>
          </a:blip>
          <a:srcRect/>
          <a:stretch/>
        </p:blipFill>
        <p:spPr>
          <a:xfrm>
            <a:off x="4003725" y="1078152"/>
            <a:ext cx="4796703" cy="2592749"/>
          </a:xfrm>
          <a:prstGeom prst="rect">
            <a:avLst/>
          </a:prstGeom>
          <a:noFill/>
          <a:ln w="38100" cap="flat" cmpd="sng">
            <a:solidFill>
              <a:srgbClr val="1F2D2E"/>
            </a:solidFill>
            <a:prstDash val="solid"/>
            <a:round/>
            <a:headEnd type="none" w="sm" len="sm"/>
            <a:tailEnd type="none" w="sm" len="sm"/>
          </a:ln>
          <a:effectLst>
            <a:outerShdw blurRad="57150" dist="19050" dir="5400000" algn="bl" rotWithShape="0">
              <a:srgbClr val="000000">
                <a:alpha val="49803"/>
              </a:srgbClr>
            </a:outerShdw>
          </a:effectLst>
        </p:spPr>
      </p:pic>
      <p:pic>
        <p:nvPicPr>
          <p:cNvPr id="8" name="Picture 7" descr="Logo, company name&#10;&#10;Description automatically generated">
            <a:extLst>
              <a:ext uri="{FF2B5EF4-FFF2-40B4-BE49-F238E27FC236}">
                <a16:creationId xmlns:a16="http://schemas.microsoft.com/office/drawing/2014/main" id="{92690C74-F9B1-5270-6FF1-BE67A0EB5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296" name="Google Shape;296;p26"/>
          <p:cNvSpPr txBox="1"/>
          <p:nvPr/>
        </p:nvSpPr>
        <p:spPr>
          <a:xfrm>
            <a:off x="3724072" y="471949"/>
            <a:ext cx="4939868" cy="1257452"/>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rgbClr val="000000"/>
              </a:buClr>
              <a:buSzPts val="3500"/>
            </a:pPr>
            <a:r>
              <a:rPr lang="en-US" sz="3800" b="0" i="0" u="none" strike="noStrike" cap="none" dirty="0">
                <a:latin typeface="Georgia" panose="02040502050405020303" pitchFamily="18" charset="0"/>
                <a:ea typeface="+mj-ea"/>
                <a:cs typeface="+mj-cs"/>
                <a:sym typeface="Permanent Marker"/>
              </a:rPr>
              <a:t>Visiting Currently Enrolled Families</a:t>
            </a:r>
          </a:p>
        </p:txBody>
      </p:sp>
      <p:sp>
        <p:nvSpPr>
          <p:cNvPr id="297" name="Google Shape;297;p26"/>
          <p:cNvSpPr txBox="1"/>
          <p:nvPr/>
        </p:nvSpPr>
        <p:spPr>
          <a:xfrm>
            <a:off x="3724073" y="1828800"/>
            <a:ext cx="4939867"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It is important for recruiters to continue visiting currently enrolled families to check in to see how they are doing and to find potential information that could lead you to new students.</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b="0" i="0" u="none" strike="noStrike" cap="none" dirty="0">
              <a:sym typeface="Arial"/>
            </a:endParaRPr>
          </a:p>
          <a:p>
            <a:pPr marR="0" lvl="0" defTabSz="914400">
              <a:lnSpc>
                <a:spcPct val="90000"/>
              </a:lnSpc>
              <a:spcBef>
                <a:spcPts val="0"/>
              </a:spcBef>
              <a:spcAft>
                <a:spcPts val="600"/>
              </a:spcAft>
              <a:buClr>
                <a:srgbClr val="000000"/>
              </a:buClr>
              <a:buSzPts val="1700"/>
            </a:pPr>
            <a:r>
              <a:rPr lang="en-US" b="0" i="0" u="none" strike="noStrike" cap="none" dirty="0">
                <a:sym typeface="Arial"/>
              </a:rPr>
              <a:t>Our currently enrolled families should be our biggest advocates and information gatherers in the field.</a:t>
            </a:r>
          </a:p>
        </p:txBody>
      </p:sp>
      <p:pic>
        <p:nvPicPr>
          <p:cNvPr id="3" name="Picture 2">
            <a:extLst>
              <a:ext uri="{FF2B5EF4-FFF2-40B4-BE49-F238E27FC236}">
                <a16:creationId xmlns:a16="http://schemas.microsoft.com/office/drawing/2014/main" id="{034D1109-D269-D315-CD23-4789F9FA8403}"/>
              </a:ext>
            </a:extLst>
          </p:cNvPr>
          <p:cNvPicPr>
            <a:picLocks noChangeAspect="1"/>
          </p:cNvPicPr>
          <p:nvPr/>
        </p:nvPicPr>
        <p:blipFill rotWithShape="1">
          <a:blip r:embed="rId3"/>
          <a:srcRect l="22853" r="10061" b="1"/>
          <a:stretch/>
        </p:blipFill>
        <p:spPr>
          <a:xfrm>
            <a:off x="20" y="10"/>
            <a:ext cx="3476673" cy="5143490"/>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5FAD53B3-B780-2710-C735-18C6D0A16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a:xfrm>
            <a:off x="3810701" y="471950"/>
            <a:ext cx="4853240" cy="1267203"/>
          </a:xfrm>
        </p:spPr>
        <p:txBody>
          <a:bodyPr anchor="b">
            <a:normAutofit/>
          </a:bodyPr>
          <a:lstStyle/>
          <a:p>
            <a:pPr algn="ctr"/>
            <a:r>
              <a:rPr lang="en-US" sz="3200"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3724074" y="1828801"/>
            <a:ext cx="4939867" cy="2839064"/>
          </a:xfrm>
        </p:spPr>
        <p:txBody>
          <a:bodyPr>
            <a:normAutofit/>
          </a:bodyPr>
          <a:lstStyle/>
          <a:p>
            <a:r>
              <a:rPr lang="en-US" sz="1800" dirty="0"/>
              <a:t>For MEP programs to be successful it is necessary to ensure that all areas of the state are thoroughly canvassed through Balanced Recruitment Efforts. </a:t>
            </a:r>
          </a:p>
          <a:p>
            <a:r>
              <a:rPr lang="en-US" sz="1800"/>
              <a:t>This involves </a:t>
            </a:r>
            <a:r>
              <a:rPr lang="en-US" sz="1800" b="1"/>
              <a:t>canvassing housing</a:t>
            </a:r>
            <a:r>
              <a:rPr lang="en-US" sz="1800"/>
              <a:t>, working to recruit in the community and develop partnerships with community agencies, developing partnerships with farms, fisheries, and agribusinesses as well as working with schools. </a:t>
            </a:r>
            <a:endParaRPr lang="en-US" sz="1800" dirty="0"/>
          </a:p>
        </p:txBody>
      </p:sp>
      <p:pic>
        <p:nvPicPr>
          <p:cNvPr id="7" name="Picture 6" descr="Logo, company name&#10;&#10;Description automatically generated">
            <a:extLst>
              <a:ext uri="{FF2B5EF4-FFF2-40B4-BE49-F238E27FC236}">
                <a16:creationId xmlns:a16="http://schemas.microsoft.com/office/drawing/2014/main" id="{CFC2228F-C082-03CF-3374-E6B56B3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8" name="Picture 7">
            <a:extLst>
              <a:ext uri="{FF2B5EF4-FFF2-40B4-BE49-F238E27FC236}">
                <a16:creationId xmlns:a16="http://schemas.microsoft.com/office/drawing/2014/main" id="{B3ECC145-5447-D0C6-541C-4C214FED6705}"/>
              </a:ext>
            </a:extLst>
          </p:cNvPr>
          <p:cNvPicPr>
            <a:picLocks noChangeAspect="1"/>
          </p:cNvPicPr>
          <p:nvPr/>
        </p:nvPicPr>
        <p:blipFill>
          <a:blip r:embed="rId3"/>
          <a:stretch>
            <a:fillRect/>
          </a:stretch>
        </p:blipFill>
        <p:spPr>
          <a:xfrm>
            <a:off x="213210" y="328630"/>
            <a:ext cx="3400283" cy="4339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2608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Visiting Currently Enrolled Families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07" name="Google Shape;307;p27"/>
          <p:cNvSpPr txBox="1"/>
          <p:nvPr/>
        </p:nvSpPr>
        <p:spPr>
          <a:xfrm>
            <a:off x="822714" y="1142239"/>
            <a:ext cx="8038600" cy="3620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If a family does not have a regular service provider, check in regularly with the family to:</a:t>
            </a:r>
            <a:endParaRPr b="0" i="0" u="none" strike="noStrike" cap="none" dirty="0">
              <a:solidFill>
                <a:schemeClr val="dk1"/>
              </a:solidFil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b="0" i="0" u="none" strike="noStrike" cap="none" dirty="0">
                <a:solidFill>
                  <a:schemeClr val="dk1"/>
                </a:solidFill>
                <a:ea typeface="Arial"/>
                <a:cs typeface="Arial"/>
                <a:sym typeface="Arial"/>
              </a:rPr>
              <a:t>See how they are doing</a:t>
            </a:r>
            <a:endParaRPr b="0" i="0" u="none" strike="noStrike" cap="none" dirty="0">
              <a:solidFill>
                <a:schemeClr val="dk1"/>
              </a:solidFil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b="0" i="0" u="none" strike="noStrike" cap="none" dirty="0">
                <a:solidFill>
                  <a:schemeClr val="dk1"/>
                </a:solidFill>
                <a:ea typeface="Arial"/>
                <a:cs typeface="Arial"/>
                <a:sym typeface="Arial"/>
              </a:rPr>
              <a:t>Ensure they do not have any immediate needs that need to be taken care of</a:t>
            </a:r>
            <a:endParaRPr b="0" i="0" u="none" strike="noStrike" cap="none" dirty="0">
              <a:solidFill>
                <a:schemeClr val="dk1"/>
              </a:solidFil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b="0" i="0" u="none" strike="noStrike" cap="none" dirty="0">
                <a:solidFill>
                  <a:schemeClr val="dk1"/>
                </a:solidFill>
                <a:ea typeface="Arial"/>
                <a:cs typeface="Arial"/>
                <a:sym typeface="Arial"/>
              </a:rPr>
              <a:t>To gauge their views of the Migrant Education Program</a:t>
            </a:r>
            <a:endParaRPr b="0" i="0" u="none" strike="noStrike" cap="none" dirty="0">
              <a:solidFill>
                <a:schemeClr val="dk1"/>
              </a:solidFil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b="0" i="0" u="none" strike="noStrike" cap="none" dirty="0">
                <a:solidFill>
                  <a:schemeClr val="dk1"/>
                </a:solidFill>
                <a:ea typeface="Arial"/>
                <a:cs typeface="Arial"/>
                <a:sym typeface="Arial"/>
              </a:rPr>
              <a:t>To see if they have met anyone recently who might </a:t>
            </a:r>
            <a:endParaRPr b="0" i="0" u="none" strike="noStrike" cap="none" dirty="0">
              <a:solidFill>
                <a:schemeClr val="dk1"/>
              </a:solidFil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also qualify</a:t>
            </a:r>
            <a:endParaRPr b="0" i="0" u="none" strike="noStrike" cap="none" dirty="0">
              <a:solidFill>
                <a:schemeClr val="dk1"/>
              </a:solidFil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b="0" i="0" u="none" strike="noStrike" cap="none" dirty="0">
                <a:solidFill>
                  <a:schemeClr val="dk1"/>
                </a:solidFill>
                <a:ea typeface="Arial"/>
                <a:cs typeface="Arial"/>
                <a:sym typeface="Arial"/>
              </a:rPr>
              <a:t>To provide them with flyers, brochures, or other </a:t>
            </a:r>
            <a:endParaRPr b="0" i="0" u="none" strike="noStrike" cap="none" dirty="0">
              <a:solidFill>
                <a:schemeClr val="dk1"/>
              </a:solidFill>
              <a:ea typeface="Arial"/>
              <a:cs typeface="Arial"/>
              <a:sym typeface="Arial"/>
            </a:endParaRPr>
          </a:p>
          <a:p>
            <a:pPr marL="457200" marR="0" lvl="0" indent="0" algn="l" rtl="0">
              <a:lnSpc>
                <a:spcPct val="100000"/>
              </a:lnSpc>
              <a:spcBef>
                <a:spcPts val="0"/>
              </a:spcBef>
              <a:spcAft>
                <a:spcPts val="1000"/>
              </a:spcAft>
              <a:buClr>
                <a:srgbClr val="000000"/>
              </a:buClr>
              <a:buSzPts val="1700"/>
              <a:buFont typeface="Arial"/>
              <a:buNone/>
            </a:pPr>
            <a:r>
              <a:rPr lang="en" b="0" i="0" u="none" strike="noStrike" cap="none" dirty="0">
                <a:solidFill>
                  <a:schemeClr val="dk1"/>
                </a:solidFill>
                <a:ea typeface="Arial"/>
                <a:cs typeface="Arial"/>
                <a:sym typeface="Arial"/>
              </a:rPr>
              <a:t>materials they can hand out at the workplace</a:t>
            </a:r>
            <a:endParaRPr b="0" i="0" u="none" strike="noStrike" cap="none" dirty="0">
              <a:solidFill>
                <a:schemeClr val="dk1"/>
              </a:solidFill>
              <a:ea typeface="Aria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id="{0B615876-296E-7A4D-5F1C-5CFC15AB3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3" name="Picture 2">
            <a:extLst>
              <a:ext uri="{FF2B5EF4-FFF2-40B4-BE49-F238E27FC236}">
                <a16:creationId xmlns:a16="http://schemas.microsoft.com/office/drawing/2014/main" id="{88DB2A84-E5D3-2212-49FB-2A0D08DC67E8}"/>
              </a:ext>
            </a:extLst>
          </p:cNvPr>
          <p:cNvPicPr>
            <a:picLocks noChangeAspect="1"/>
          </p:cNvPicPr>
          <p:nvPr/>
        </p:nvPicPr>
        <p:blipFill>
          <a:blip r:embed="rId4"/>
          <a:stretch>
            <a:fillRect/>
          </a:stretch>
        </p:blipFill>
        <p:spPr>
          <a:xfrm>
            <a:off x="6896870" y="2722221"/>
            <a:ext cx="1824171" cy="19274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Visiting Currently Enrolled Families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15" name="Google Shape;315;p28"/>
          <p:cNvSpPr txBox="1"/>
          <p:nvPr/>
        </p:nvSpPr>
        <p:spPr>
          <a:xfrm>
            <a:off x="613458" y="1344300"/>
            <a:ext cx="5150734"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It is important to remember that even though you may have spoken to a family in the last couple of weeks, they may have met or encountered someone new who might be eligible.</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It is always work asking currently enrolled families for leads or information because they know better than anyone the needs and benefits of the program.</a:t>
            </a:r>
            <a:endParaRPr sz="1700" b="0" i="0" u="none" strike="noStrike" cap="none" dirty="0">
              <a:solidFill>
                <a:schemeClr val="dk1"/>
              </a:solidFill>
              <a:ea typeface="Aria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id="{4E2C517D-4468-4D7D-0214-9DA35F3C8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3" name="Picture 2">
            <a:extLst>
              <a:ext uri="{FF2B5EF4-FFF2-40B4-BE49-F238E27FC236}">
                <a16:creationId xmlns:a16="http://schemas.microsoft.com/office/drawing/2014/main" id="{B57F65D7-0FED-C9D7-CC97-20A70C071FCB}"/>
              </a:ext>
            </a:extLst>
          </p:cNvPr>
          <p:cNvPicPr>
            <a:picLocks noChangeAspect="1"/>
          </p:cNvPicPr>
          <p:nvPr/>
        </p:nvPicPr>
        <p:blipFill>
          <a:blip r:embed="rId4"/>
          <a:stretch>
            <a:fillRect/>
          </a:stretch>
        </p:blipFill>
        <p:spPr>
          <a:xfrm>
            <a:off x="5891513" y="1515049"/>
            <a:ext cx="3074037" cy="28992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Google Shape;323;p29"/>
          <p:cNvSpPr txBox="1"/>
          <p:nvPr/>
        </p:nvSpPr>
        <p:spPr>
          <a:xfrm>
            <a:off x="480060" y="244026"/>
            <a:ext cx="3276451" cy="1467631"/>
          </a:xfrm>
          <a:prstGeom prst="rect">
            <a:avLst/>
          </a:prstGeom>
        </p:spPr>
        <p:txBody>
          <a:bodyPr spcFirstLastPara="1" vert="horz" lIns="91440" tIns="45720" rIns="91440" bIns="45720" rtlCol="0" anchor="b" anchorCtr="0">
            <a:normAutofit fontScale="92500"/>
          </a:bodyPr>
          <a:lstStyle/>
          <a:p>
            <a:pPr marL="0" marR="0" lvl="0" indent="0" defTabSz="914400">
              <a:lnSpc>
                <a:spcPct val="90000"/>
              </a:lnSpc>
              <a:spcBef>
                <a:spcPct val="0"/>
              </a:spcBef>
              <a:spcAft>
                <a:spcPts val="600"/>
              </a:spcAft>
              <a:buClr>
                <a:srgbClr val="000000"/>
              </a:buClr>
              <a:buSzPts val="3500"/>
            </a:pPr>
            <a:r>
              <a:rPr lang="en-US" sz="3200" b="0" i="0" u="none" strike="noStrike" cap="none" dirty="0">
                <a:latin typeface="Georgia" panose="02040502050405020303" pitchFamily="18" charset="0"/>
                <a:ea typeface="+mj-ea"/>
                <a:cs typeface="+mj-cs"/>
                <a:sym typeface="Permanent Marker"/>
              </a:rPr>
              <a:t>Visiting Currently Enrolled Families</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Google Shape;324;p29"/>
          <p:cNvSpPr txBox="1"/>
          <p:nvPr/>
        </p:nvSpPr>
        <p:spPr>
          <a:xfrm>
            <a:off x="480060" y="2154674"/>
            <a:ext cx="3182691" cy="2490501"/>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400" b="0" i="0" u="none" strike="noStrike" cap="none" dirty="0">
                <a:sym typeface="Arial"/>
              </a:rPr>
              <a:t>If there is a regular service provider assigned to the family or student, be sure to encourage them to regularly ask the family if they know of anyone who might be eligible</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400" b="0" i="0" u="none" strike="noStrike" cap="none" dirty="0">
              <a:sym typeface="Arial"/>
            </a:endParaRPr>
          </a:p>
          <a:p>
            <a:pPr marR="0" lvl="0" defTabSz="914400">
              <a:lnSpc>
                <a:spcPct val="90000"/>
              </a:lnSpc>
              <a:spcBef>
                <a:spcPts val="0"/>
              </a:spcBef>
              <a:spcAft>
                <a:spcPts val="600"/>
              </a:spcAft>
              <a:buClr>
                <a:srgbClr val="000000"/>
              </a:buClr>
              <a:buSzPts val="1700"/>
            </a:pPr>
            <a:r>
              <a:rPr lang="en-US" sz="1400" b="0" i="0" u="none" strike="noStrike" cap="none" dirty="0">
                <a:sym typeface="Arial"/>
              </a:rPr>
              <a:t>Always encourage the family to be on the lookout for who else might benefit from the Migrant Education Program.</a:t>
            </a:r>
          </a:p>
        </p:txBody>
      </p:sp>
      <p:pic>
        <p:nvPicPr>
          <p:cNvPr id="3" name="Picture 2">
            <a:extLst>
              <a:ext uri="{FF2B5EF4-FFF2-40B4-BE49-F238E27FC236}">
                <a16:creationId xmlns:a16="http://schemas.microsoft.com/office/drawing/2014/main" id="{811FF80C-11CA-C147-BB87-9DB3869B6CA9}"/>
              </a:ext>
            </a:extLst>
          </p:cNvPr>
          <p:cNvPicPr>
            <a:picLocks noChangeAspect="1"/>
          </p:cNvPicPr>
          <p:nvPr/>
        </p:nvPicPr>
        <p:blipFill rotWithShape="1">
          <a:blip r:embed="rId3"/>
          <a:srcRect l="1221" r="5997" b="-2"/>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Logo, company name&#10;&#10;Description automatically generated">
            <a:extLst>
              <a:ext uri="{FF2B5EF4-FFF2-40B4-BE49-F238E27FC236}">
                <a16:creationId xmlns:a16="http://schemas.microsoft.com/office/drawing/2014/main" id="{F4BC19B9-7221-F806-1442-9B5417DA6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1"/>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Google Shape;332;p30"/>
          <p:cNvSpPr txBox="1"/>
          <p:nvPr/>
        </p:nvSpPr>
        <p:spPr>
          <a:xfrm>
            <a:off x="480060" y="244026"/>
            <a:ext cx="3276451" cy="1467631"/>
          </a:xfrm>
          <a:prstGeom prst="rect">
            <a:avLst/>
          </a:prstGeom>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rgbClr val="000000"/>
              </a:buClr>
              <a:buSzPts val="3500"/>
            </a:pPr>
            <a:r>
              <a:rPr lang="en-US" sz="4100" b="0" i="0" u="none" strike="noStrike" cap="none" dirty="0">
                <a:latin typeface="Georgia" panose="02040502050405020303" pitchFamily="18" charset="0"/>
                <a:ea typeface="+mj-ea"/>
                <a:cs typeface="+mj-cs"/>
                <a:sym typeface="Permanent Marker"/>
              </a:rPr>
              <a:t>Visiting Old Addresses</a:t>
            </a:r>
          </a:p>
        </p:txBody>
      </p:sp>
      <p:sp>
        <p:nvSpPr>
          <p:cNvPr id="8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Google Shape;333;p30"/>
          <p:cNvSpPr txBox="1"/>
          <p:nvPr/>
        </p:nvSpPr>
        <p:spPr>
          <a:xfrm>
            <a:off x="480060" y="2154674"/>
            <a:ext cx="3182691" cy="2490501"/>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600" b="0" i="0" u="none" strike="noStrike" cap="none" dirty="0">
                <a:sym typeface="Arial"/>
              </a:rPr>
              <a:t>Since many migrant students and families return to the same addresses each year or to addresses they have been recommended by other migrant families, it is important to keep track of where people have lived in the past and continue to check in on the addresses to make sure no one new has moved in.</a:t>
            </a:r>
          </a:p>
        </p:txBody>
      </p:sp>
      <p:pic>
        <p:nvPicPr>
          <p:cNvPr id="336" name="Google Shape;336;p30"/>
          <p:cNvPicPr preferRelativeResize="0"/>
          <p:nvPr/>
        </p:nvPicPr>
        <p:blipFill rotWithShape="1">
          <a:blip r:embed="rId3"/>
          <a:srcRect l="6480" r="10518" b="-2"/>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pic>
        <p:nvPicPr>
          <p:cNvPr id="7" name="Picture 6" descr="Logo, company name&#10;&#10;Description automatically generated">
            <a:extLst>
              <a:ext uri="{FF2B5EF4-FFF2-40B4-BE49-F238E27FC236}">
                <a16:creationId xmlns:a16="http://schemas.microsoft.com/office/drawing/2014/main" id="{EDC74C94-9365-7DAD-B359-4CB9FE064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350" name="Google Shape;350;p32"/>
          <p:cNvSpPr txBox="1"/>
          <p:nvPr/>
        </p:nvSpPr>
        <p:spPr>
          <a:xfrm>
            <a:off x="3724072" y="471951"/>
            <a:ext cx="4939868" cy="964620"/>
          </a:xfrm>
          <a:prstGeom prst="rect">
            <a:avLst/>
          </a:prstGeom>
        </p:spPr>
        <p:txBody>
          <a:bodyPr spcFirstLastPara="1" vert="horz" lIns="91440" tIns="45720" rIns="91440" bIns="45720" rtlCol="0" anchor="b" anchorCtr="0">
            <a:normAutofit fontScale="85000" lnSpcReduction="10000"/>
          </a:bodyPr>
          <a:lstStyle/>
          <a:p>
            <a:pPr marL="0" marR="0" lvl="0" indent="0" defTabSz="914400">
              <a:lnSpc>
                <a:spcPct val="90000"/>
              </a:lnSpc>
              <a:spcBef>
                <a:spcPct val="0"/>
              </a:spcBef>
              <a:spcAft>
                <a:spcPts val="600"/>
              </a:spcAft>
              <a:buClr>
                <a:srgbClr val="000000"/>
              </a:buClr>
              <a:buSzPts val="3500"/>
            </a:pPr>
            <a:r>
              <a:rPr lang="en-US" sz="4100" b="0" i="0" u="none" strike="noStrike" cap="none" dirty="0">
                <a:latin typeface="Georgia" panose="02040502050405020303" pitchFamily="18" charset="0"/>
                <a:ea typeface="+mj-ea"/>
                <a:cs typeface="+mj-cs"/>
                <a:sym typeface="Permanent Marker"/>
              </a:rPr>
              <a:t>Visiting Old Addresses</a:t>
            </a:r>
          </a:p>
        </p:txBody>
      </p:sp>
      <p:sp>
        <p:nvSpPr>
          <p:cNvPr id="351" name="Google Shape;351;p32"/>
          <p:cNvSpPr txBox="1"/>
          <p:nvPr/>
        </p:nvSpPr>
        <p:spPr>
          <a:xfrm>
            <a:off x="3724073" y="1828800"/>
            <a:ext cx="4939867" cy="2839064"/>
          </a:xfrm>
          <a:prstGeom prst="rect">
            <a:avLst/>
          </a:prstGeom>
        </p:spPr>
        <p:txBody>
          <a:bodyPr spcFirstLastPara="1" vert="horz" lIns="91440" tIns="45720" rIns="91440" bIns="45720" rtlCol="0" anchorCtr="0">
            <a:normAutofit lnSpcReduction="10000"/>
          </a:bodyPr>
          <a:lstStyle/>
          <a:p>
            <a:pPr marR="0" lvl="0" defTabSz="914400">
              <a:lnSpc>
                <a:spcPct val="90000"/>
              </a:lnSpc>
              <a:spcBef>
                <a:spcPts val="0"/>
              </a:spcBef>
              <a:spcAft>
                <a:spcPts val="600"/>
              </a:spcAft>
              <a:buClr>
                <a:srgbClr val="000000"/>
              </a:buClr>
              <a:buSzPts val="1700"/>
            </a:pPr>
            <a:r>
              <a:rPr lang="en-US" sz="1600" b="0" i="0" u="none" strike="noStrike" cap="none" dirty="0">
                <a:sym typeface="Arial"/>
              </a:rPr>
              <a:t>When visiting old addresses, always have your identification ready to show who you are, a brochure to explain the program, and any other materials you can share.</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600" b="0" i="0" u="none" strike="noStrike" cap="none" dirty="0">
              <a:sym typeface="Arial"/>
            </a:endParaRPr>
          </a:p>
          <a:p>
            <a:pPr marR="0" lvl="0" defTabSz="914400">
              <a:lnSpc>
                <a:spcPct val="90000"/>
              </a:lnSpc>
              <a:spcBef>
                <a:spcPts val="0"/>
              </a:spcBef>
              <a:spcAft>
                <a:spcPts val="600"/>
              </a:spcAft>
              <a:buClr>
                <a:srgbClr val="000000"/>
              </a:buClr>
              <a:buSzPts val="1700"/>
            </a:pPr>
            <a:r>
              <a:rPr lang="en-US" sz="1600" b="0" i="0" u="none" strike="noStrike" cap="none" dirty="0">
                <a:sym typeface="Arial"/>
              </a:rPr>
              <a:t>Explain in your elevator pitch how you obtained the address and why you are visiting.</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600" b="0" i="0" u="none" strike="noStrike" cap="none" dirty="0">
              <a:sym typeface="Arial"/>
            </a:endParaRPr>
          </a:p>
          <a:p>
            <a:pPr marR="0" lvl="0" defTabSz="914400">
              <a:lnSpc>
                <a:spcPct val="90000"/>
              </a:lnSpc>
              <a:spcBef>
                <a:spcPts val="0"/>
              </a:spcBef>
              <a:spcAft>
                <a:spcPts val="600"/>
              </a:spcAft>
              <a:buClr>
                <a:srgbClr val="000000"/>
              </a:buClr>
              <a:buSzPts val="1700"/>
            </a:pPr>
            <a:r>
              <a:rPr lang="en-US" sz="1600" b="0" i="0" u="none" strike="noStrike" cap="none" dirty="0">
                <a:sym typeface="Arial"/>
              </a:rPr>
              <a:t>Explain you are there because there was a family who previously lived at the address that received assistance and you are there to see if they may also be eligible.</a:t>
            </a:r>
          </a:p>
        </p:txBody>
      </p:sp>
      <p:pic>
        <p:nvPicPr>
          <p:cNvPr id="5" name="Picture 4">
            <a:extLst>
              <a:ext uri="{FF2B5EF4-FFF2-40B4-BE49-F238E27FC236}">
                <a16:creationId xmlns:a16="http://schemas.microsoft.com/office/drawing/2014/main" id="{E2C48900-6426-DD1F-BA10-9F6CAE2909EB}"/>
              </a:ext>
            </a:extLst>
          </p:cNvPr>
          <p:cNvPicPr>
            <a:picLocks noChangeAspect="1"/>
          </p:cNvPicPr>
          <p:nvPr/>
        </p:nvPicPr>
        <p:blipFill rotWithShape="1">
          <a:blip r:embed="rId3"/>
          <a:srcRect l="4465" r="334" b="2"/>
          <a:stretch/>
        </p:blipFill>
        <p:spPr>
          <a:xfrm>
            <a:off x="0" y="10"/>
            <a:ext cx="3476673" cy="5143490"/>
          </a:xfrm>
          <a:prstGeom prst="rect">
            <a:avLst/>
          </a:prstGeom>
          <a:effectLst/>
        </p:spPr>
      </p:pic>
      <p:cxnSp>
        <p:nvCxnSpPr>
          <p:cNvPr id="353" name="Straight Connector 9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EE997D"/>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DA9C02D8-4DE2-7CAD-4B4B-90BBD4C08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3"/>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Visiting Old Addresses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60" name="Google Shape;360;p33"/>
          <p:cNvSpPr txBox="1"/>
          <p:nvPr/>
        </p:nvSpPr>
        <p:spPr>
          <a:xfrm>
            <a:off x="185700" y="1191900"/>
            <a:ext cx="4386300" cy="246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Always make sure you have materials that you can pass out and leave behind when visiting old addresses. </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Even if the family is not eligible, share any flyers, brochures, or business cards you may have to help the family remember the program in case they are eligible in the future.</a:t>
            </a:r>
            <a:endParaRPr sz="1700" b="0" i="0" u="none" strike="noStrike" cap="none" dirty="0">
              <a:solidFill>
                <a:schemeClr val="dk1"/>
              </a:solidFill>
              <a:ea typeface="Arial"/>
              <a:cs typeface="Arial"/>
              <a:sym typeface="Arial"/>
            </a:endParaRPr>
          </a:p>
        </p:txBody>
      </p:sp>
      <p:pic>
        <p:nvPicPr>
          <p:cNvPr id="363" name="Google Shape;363;p33"/>
          <p:cNvPicPr preferRelativeResize="0"/>
          <p:nvPr/>
        </p:nvPicPr>
        <p:blipFill rotWithShape="1">
          <a:blip r:embed="rId3">
            <a:alphaModFix/>
          </a:blip>
          <a:srcRect/>
          <a:stretch/>
        </p:blipFill>
        <p:spPr>
          <a:xfrm>
            <a:off x="4747617" y="1355942"/>
            <a:ext cx="3853450" cy="2978525"/>
          </a:xfrm>
          <a:prstGeom prst="rect">
            <a:avLst/>
          </a:prstGeom>
          <a:noFill/>
          <a:ln w="38100"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D8F95567-D004-B6D6-CF9B-BDC2EE683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7"/>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F7FEE7-0C1D-BF47-EEFA-AD2FD0056FCD}"/>
              </a:ext>
            </a:extLst>
          </p:cNvPr>
          <p:cNvPicPr>
            <a:picLocks noChangeAspect="1"/>
          </p:cNvPicPr>
          <p:nvPr/>
        </p:nvPicPr>
        <p:blipFill rotWithShape="1">
          <a:blip r:embed="rId3"/>
          <a:srcRect l="12971" r="15119" b="-1"/>
          <a:stretch/>
        </p:blipFill>
        <p:spPr>
          <a:xfrm>
            <a:off x="1891767" y="10"/>
            <a:ext cx="7252231" cy="5143490"/>
          </a:xfrm>
          <a:prstGeom prst="rect">
            <a:avLst/>
          </a:prstGeom>
        </p:spPr>
      </p:pic>
      <p:sp>
        <p:nvSpPr>
          <p:cNvPr id="120" name="Rectangle 1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Google Shape;368;p34"/>
          <p:cNvSpPr txBox="1"/>
          <p:nvPr/>
        </p:nvSpPr>
        <p:spPr>
          <a:xfrm>
            <a:off x="628650" y="273843"/>
            <a:ext cx="2866641" cy="1424934"/>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Conducting Door-to-Door Effort</a:t>
            </a:r>
          </a:p>
        </p:txBody>
      </p:sp>
      <p:sp>
        <p:nvSpPr>
          <p:cNvPr id="369" name="Google Shape;369;p34"/>
          <p:cNvSpPr txBox="1"/>
          <p:nvPr/>
        </p:nvSpPr>
        <p:spPr>
          <a:xfrm>
            <a:off x="628650" y="1825650"/>
            <a:ext cx="2866641" cy="2807072"/>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One of the best ways to get to know a community and learn as much as possible is by recruiting door-to-door in popular housing sites.</a:t>
            </a:r>
          </a:p>
          <a:p>
            <a:pPr marR="0" lvl="0" defTabSz="914400">
              <a:lnSpc>
                <a:spcPct val="90000"/>
              </a:lnSpc>
              <a:spcBef>
                <a:spcPts val="0"/>
              </a:spcBef>
              <a:spcAft>
                <a:spcPts val="600"/>
              </a:spcAft>
              <a:buClr>
                <a:srgbClr val="000000"/>
              </a:buClr>
              <a:buSzPts val="1700"/>
            </a:pPr>
            <a:r>
              <a:rPr lang="en-US" b="0" i="0" u="none" strike="noStrike" cap="none" dirty="0">
                <a:sym typeface="Arial"/>
              </a:rPr>
              <a:t>This method of recruitment is often necessary during peak seasons when migrant workers are arriving in large numbers. </a:t>
            </a:r>
          </a:p>
        </p:txBody>
      </p:sp>
      <p:pic>
        <p:nvPicPr>
          <p:cNvPr id="7" name="Picture 6" descr="Logo, company name&#10;&#10;Description automatically generated">
            <a:extLst>
              <a:ext uri="{FF2B5EF4-FFF2-40B4-BE49-F238E27FC236}">
                <a16:creationId xmlns:a16="http://schemas.microsoft.com/office/drawing/2014/main" id="{10C2CD8B-C0D2-DD9B-8821-D110C61D2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6"/>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B1C451-D6D9-221B-5171-8115D1B6634A}"/>
              </a:ext>
            </a:extLst>
          </p:cNvPr>
          <p:cNvPicPr>
            <a:picLocks noChangeAspect="1"/>
          </p:cNvPicPr>
          <p:nvPr/>
        </p:nvPicPr>
        <p:blipFill rotWithShape="1">
          <a:blip r:embed="rId3"/>
          <a:srcRect r="3771" b="2"/>
          <a:stretch/>
        </p:blipFill>
        <p:spPr>
          <a:xfrm>
            <a:off x="1891767" y="10"/>
            <a:ext cx="7252231" cy="5143490"/>
          </a:xfrm>
          <a:prstGeom prst="rect">
            <a:avLst/>
          </a:prstGeom>
        </p:spPr>
      </p:pic>
      <p:sp>
        <p:nvSpPr>
          <p:cNvPr id="129" name="Rectangle 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Google Shape;377;p35"/>
          <p:cNvSpPr txBox="1"/>
          <p:nvPr/>
        </p:nvSpPr>
        <p:spPr>
          <a:xfrm>
            <a:off x="628650" y="273843"/>
            <a:ext cx="2866641" cy="1424934"/>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Types of Locations to Go Door-to-Door</a:t>
            </a:r>
          </a:p>
        </p:txBody>
      </p:sp>
      <p:sp>
        <p:nvSpPr>
          <p:cNvPr id="378" name="Google Shape;378;p35"/>
          <p:cNvSpPr txBox="1"/>
          <p:nvPr/>
        </p:nvSpPr>
        <p:spPr>
          <a:xfrm>
            <a:off x="628650" y="1972610"/>
            <a:ext cx="2866641" cy="2660112"/>
          </a:xfrm>
          <a:prstGeom prst="rect">
            <a:avLst/>
          </a:prstGeom>
        </p:spPr>
        <p:txBody>
          <a:bodyPr spcFirstLastPara="1" vert="horz" lIns="91440" tIns="45720" rIns="91440" bIns="45720" rtlCol="0" anchorCtr="0">
            <a:normAutofit/>
          </a:bodyPr>
          <a:lstStyle/>
          <a:p>
            <a:pPr marL="457200" marR="0" lvl="0" indent="-228600" defTabSz="914400">
              <a:lnSpc>
                <a:spcPct val="90000"/>
              </a:lnSpc>
              <a:spcBef>
                <a:spcPts val="0"/>
              </a:spcBef>
              <a:spcAft>
                <a:spcPts val="0"/>
              </a:spcAft>
              <a:buClr>
                <a:schemeClr val="dk1"/>
              </a:buClr>
              <a:buSzPts val="1700"/>
              <a:buFont typeface="Arial" panose="020B0604020202020204" pitchFamily="34" charset="0"/>
              <a:buChar char="•"/>
            </a:pPr>
            <a:r>
              <a:rPr lang="en-US" b="0" i="0" u="none" strike="noStrike" cap="none" dirty="0">
                <a:sym typeface="Arial"/>
              </a:rPr>
              <a:t>Trailer Parks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b="0" i="0" u="none" strike="noStrike" cap="none" dirty="0">
                <a:sym typeface="Arial"/>
              </a:rPr>
              <a:t>Neighborhoods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b="0" i="0" u="none" strike="noStrike" cap="none" dirty="0">
                <a:sym typeface="Arial"/>
              </a:rPr>
              <a:t>Apartment complexes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b="0" i="0" u="none" strike="noStrike" cap="none" dirty="0">
                <a:sym typeface="Arial"/>
              </a:rPr>
              <a:t>Hotels</a:t>
            </a:r>
          </a:p>
          <a:p>
            <a:pPr marL="457200" marR="0" lvl="0" indent="-228600" defTabSz="914400">
              <a:lnSpc>
                <a:spcPct val="90000"/>
              </a:lnSpc>
              <a:spcBef>
                <a:spcPts val="1000"/>
              </a:spcBef>
              <a:spcAft>
                <a:spcPts val="0"/>
              </a:spcAft>
              <a:buClr>
                <a:schemeClr val="dk1"/>
              </a:buClr>
              <a:buSzPts val="1700"/>
              <a:buFont typeface="Arial" panose="020B0604020202020204" pitchFamily="34" charset="0"/>
              <a:buChar char="•"/>
            </a:pPr>
            <a:r>
              <a:rPr lang="en-US" b="0" i="0" u="none" strike="noStrike" cap="none" dirty="0">
                <a:sym typeface="Arial"/>
              </a:rPr>
              <a:t>Campgrounds</a:t>
            </a:r>
          </a:p>
          <a:p>
            <a:pPr marL="457200" marR="0" lvl="0" indent="-228600" defTabSz="914400">
              <a:lnSpc>
                <a:spcPct val="90000"/>
              </a:lnSpc>
              <a:spcBef>
                <a:spcPts val="1000"/>
              </a:spcBef>
              <a:spcAft>
                <a:spcPts val="1000"/>
              </a:spcAft>
              <a:buClr>
                <a:schemeClr val="dk1"/>
              </a:buClr>
              <a:buSzPts val="1700"/>
              <a:buFont typeface="Arial" panose="020B0604020202020204" pitchFamily="34" charset="0"/>
              <a:buChar char="•"/>
            </a:pPr>
            <a:r>
              <a:rPr lang="en-US" b="0" i="0" u="none" strike="noStrike" cap="none" dirty="0">
                <a:sym typeface="Arial"/>
              </a:rPr>
              <a:t>Farmworker camps</a:t>
            </a:r>
          </a:p>
        </p:txBody>
      </p:sp>
      <p:pic>
        <p:nvPicPr>
          <p:cNvPr id="7" name="Picture 6" descr="Logo, company name&#10;&#10;Description automatically generated">
            <a:extLst>
              <a:ext uri="{FF2B5EF4-FFF2-40B4-BE49-F238E27FC236}">
                <a16:creationId xmlns:a16="http://schemas.microsoft.com/office/drawing/2014/main" id="{ADD80D39-C14B-C4F1-7C31-00F973013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7"/>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Conducting Door-to-Door Sweeps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96" name="Google Shape;396;p37"/>
          <p:cNvSpPr txBox="1"/>
          <p:nvPr/>
        </p:nvSpPr>
        <p:spPr>
          <a:xfrm>
            <a:off x="636608" y="1420500"/>
            <a:ext cx="4265392" cy="126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2000" b="0" i="0" u="none" strike="noStrike" cap="none" dirty="0">
                <a:solidFill>
                  <a:schemeClr val="dk1"/>
                </a:solidFill>
                <a:ea typeface="Arial"/>
                <a:cs typeface="Arial"/>
                <a:sym typeface="Arial"/>
              </a:rPr>
              <a:t>Be sure to carry flyers and door hangers that you can leave behind in case no one answers.</a:t>
            </a:r>
            <a:endParaRPr sz="20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20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2000" b="0" i="0" u="none" strike="noStrike" cap="none" dirty="0">
                <a:solidFill>
                  <a:schemeClr val="dk1"/>
                </a:solidFill>
                <a:ea typeface="Arial"/>
                <a:cs typeface="Arial"/>
                <a:sym typeface="Arial"/>
              </a:rPr>
              <a:t>Door hangers are a great tool to let the owner or renter know that someone from the Migrant Education Program stopped by and to provide them with information so they can contact you</a:t>
            </a:r>
            <a:r>
              <a:rPr lang="en"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p:txBody>
      </p:sp>
      <p:pic>
        <p:nvPicPr>
          <p:cNvPr id="399" name="Google Shape;399;p37"/>
          <p:cNvPicPr preferRelativeResize="0"/>
          <p:nvPr/>
        </p:nvPicPr>
        <p:blipFill rotWithShape="1">
          <a:blip r:embed="rId3">
            <a:alphaModFix/>
          </a:blip>
          <a:srcRect/>
          <a:stretch/>
        </p:blipFill>
        <p:spPr>
          <a:xfrm>
            <a:off x="5511600" y="1001952"/>
            <a:ext cx="3394084" cy="33062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972A5676-780F-C952-3179-55ABCD54C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8"/>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Conducting Door-to-Door Sweeps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07" name="Google Shape;407;p38"/>
          <p:cNvSpPr txBox="1"/>
          <p:nvPr/>
        </p:nvSpPr>
        <p:spPr>
          <a:xfrm>
            <a:off x="185700" y="1344300"/>
            <a:ext cx="47163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ea typeface="Arial"/>
                <a:cs typeface="Arial" panose="020B0604020202020204" pitchFamily="34" charset="0"/>
                <a:sym typeface="Arial"/>
              </a:rPr>
              <a:t>Always ask who owns the property or who the family is renting the property from. If you are visiting an apartment complex, hotel, or trailer park then visit the office to speak to management.</a:t>
            </a:r>
            <a:endParaRPr sz="1700" b="0" i="0" u="none" strike="noStrike" cap="none" dirty="0">
              <a:solidFill>
                <a:srgbClr val="000000"/>
              </a:solidFill>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ea typeface="Arial"/>
                <a:cs typeface="Arial" panose="020B0604020202020204" pitchFamily="34" charset="0"/>
                <a:sym typeface="Arial"/>
              </a:rPr>
              <a:t>Good relationships with property owners or management can provide valuable information and let you know ahead of time when new families are arriving. Many property managers also run multiple properties.</a:t>
            </a:r>
            <a:endParaRPr sz="1700" b="0" i="0" u="none" strike="noStrike" cap="none" dirty="0">
              <a:solidFill>
                <a:srgbClr val="000000"/>
              </a:solidFill>
              <a:ea typeface="Arial"/>
              <a:cs typeface="Arial" panose="020B0604020202020204" pitchFamily="34" charset="0"/>
              <a:sym typeface="Arial"/>
            </a:endParaRPr>
          </a:p>
        </p:txBody>
      </p:sp>
      <p:pic>
        <p:nvPicPr>
          <p:cNvPr id="408" name="Google Shape;408;p38"/>
          <p:cNvPicPr preferRelativeResize="0"/>
          <p:nvPr/>
        </p:nvPicPr>
        <p:blipFill rotWithShape="1">
          <a:blip r:embed="rId3">
            <a:alphaModFix/>
          </a:blip>
          <a:srcRect l="16984" t="6478" r="15664" b="11101"/>
          <a:stretch/>
        </p:blipFill>
        <p:spPr>
          <a:xfrm>
            <a:off x="5188713" y="1245263"/>
            <a:ext cx="3267487" cy="3309661"/>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BCCFBA18-C258-4B48-7622-280A10F42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p:txBody>
          <a:bodyPr>
            <a:normAutofit fontScale="90000"/>
          </a:bodyPr>
          <a:lstStyle/>
          <a:p>
            <a:pPr algn="ctr"/>
            <a:r>
              <a:rPr lang="en-US"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564357" y="1806179"/>
            <a:ext cx="2836069" cy="2288381"/>
          </a:xfrm>
          <a:custGeom>
            <a:avLst/>
            <a:gdLst>
              <a:gd name="connsiteX0" fmla="*/ 0 w 2836069"/>
              <a:gd name="connsiteY0" fmla="*/ 0 h 2288381"/>
              <a:gd name="connsiteX1" fmla="*/ 482132 w 2836069"/>
              <a:gd name="connsiteY1" fmla="*/ 0 h 2288381"/>
              <a:gd name="connsiteX2" fmla="*/ 1106067 w 2836069"/>
              <a:gd name="connsiteY2" fmla="*/ 0 h 2288381"/>
              <a:gd name="connsiteX3" fmla="*/ 1673281 w 2836069"/>
              <a:gd name="connsiteY3" fmla="*/ 0 h 2288381"/>
              <a:gd name="connsiteX4" fmla="*/ 2240495 w 2836069"/>
              <a:gd name="connsiteY4" fmla="*/ 0 h 2288381"/>
              <a:gd name="connsiteX5" fmla="*/ 2836069 w 2836069"/>
              <a:gd name="connsiteY5" fmla="*/ 0 h 2288381"/>
              <a:gd name="connsiteX6" fmla="*/ 2836069 w 2836069"/>
              <a:gd name="connsiteY6" fmla="*/ 526328 h 2288381"/>
              <a:gd name="connsiteX7" fmla="*/ 2836069 w 2836069"/>
              <a:gd name="connsiteY7" fmla="*/ 1144191 h 2288381"/>
              <a:gd name="connsiteX8" fmla="*/ 2836069 w 2836069"/>
              <a:gd name="connsiteY8" fmla="*/ 1670518 h 2288381"/>
              <a:gd name="connsiteX9" fmla="*/ 2836069 w 2836069"/>
              <a:gd name="connsiteY9" fmla="*/ 2288381 h 2288381"/>
              <a:gd name="connsiteX10" fmla="*/ 2353937 w 2836069"/>
              <a:gd name="connsiteY10" fmla="*/ 2288381 h 2288381"/>
              <a:gd name="connsiteX11" fmla="*/ 1843445 w 2836069"/>
              <a:gd name="connsiteY11" fmla="*/ 2288381 h 2288381"/>
              <a:gd name="connsiteX12" fmla="*/ 1276231 w 2836069"/>
              <a:gd name="connsiteY12" fmla="*/ 2288381 h 2288381"/>
              <a:gd name="connsiteX13" fmla="*/ 652296 w 2836069"/>
              <a:gd name="connsiteY13" fmla="*/ 2288381 h 2288381"/>
              <a:gd name="connsiteX14" fmla="*/ 0 w 2836069"/>
              <a:gd name="connsiteY14" fmla="*/ 2288381 h 2288381"/>
              <a:gd name="connsiteX15" fmla="*/ 0 w 2836069"/>
              <a:gd name="connsiteY15" fmla="*/ 1784937 h 2288381"/>
              <a:gd name="connsiteX16" fmla="*/ 0 w 2836069"/>
              <a:gd name="connsiteY16" fmla="*/ 1258610 h 2288381"/>
              <a:gd name="connsiteX17" fmla="*/ 0 w 2836069"/>
              <a:gd name="connsiteY17" fmla="*/ 709398 h 2288381"/>
              <a:gd name="connsiteX18" fmla="*/ 0 w 2836069"/>
              <a:gd name="connsiteY18" fmla="*/ 0 h 22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6069" h="2288381" fill="none" extrusionOk="0">
                <a:moveTo>
                  <a:pt x="0" y="0"/>
                </a:moveTo>
                <a:cubicBezTo>
                  <a:pt x="176324" y="-38247"/>
                  <a:pt x="294545" y="57332"/>
                  <a:pt x="482132" y="0"/>
                </a:cubicBezTo>
                <a:cubicBezTo>
                  <a:pt x="669719" y="-57332"/>
                  <a:pt x="968850" y="68838"/>
                  <a:pt x="1106067" y="0"/>
                </a:cubicBezTo>
                <a:cubicBezTo>
                  <a:pt x="1243285" y="-68838"/>
                  <a:pt x="1546203" y="64354"/>
                  <a:pt x="1673281" y="0"/>
                </a:cubicBezTo>
                <a:cubicBezTo>
                  <a:pt x="1800359" y="-64354"/>
                  <a:pt x="2046313" y="53004"/>
                  <a:pt x="2240495" y="0"/>
                </a:cubicBezTo>
                <a:cubicBezTo>
                  <a:pt x="2434677" y="-53004"/>
                  <a:pt x="2559651" y="64246"/>
                  <a:pt x="2836069" y="0"/>
                </a:cubicBezTo>
                <a:cubicBezTo>
                  <a:pt x="2880582" y="191987"/>
                  <a:pt x="2820797" y="416043"/>
                  <a:pt x="2836069" y="526328"/>
                </a:cubicBezTo>
                <a:cubicBezTo>
                  <a:pt x="2851341" y="636613"/>
                  <a:pt x="2792150" y="856787"/>
                  <a:pt x="2836069" y="1144191"/>
                </a:cubicBezTo>
                <a:cubicBezTo>
                  <a:pt x="2879988" y="1431595"/>
                  <a:pt x="2778587" y="1529005"/>
                  <a:pt x="2836069" y="1670518"/>
                </a:cubicBezTo>
                <a:cubicBezTo>
                  <a:pt x="2893551" y="1812031"/>
                  <a:pt x="2795466" y="2004796"/>
                  <a:pt x="2836069" y="2288381"/>
                </a:cubicBezTo>
                <a:cubicBezTo>
                  <a:pt x="2636094" y="2331755"/>
                  <a:pt x="2459013" y="2233777"/>
                  <a:pt x="2353937" y="2288381"/>
                </a:cubicBezTo>
                <a:cubicBezTo>
                  <a:pt x="2248861" y="2342985"/>
                  <a:pt x="2084831" y="2278372"/>
                  <a:pt x="1843445" y="2288381"/>
                </a:cubicBezTo>
                <a:cubicBezTo>
                  <a:pt x="1602059" y="2298390"/>
                  <a:pt x="1449023" y="2268499"/>
                  <a:pt x="1276231" y="2288381"/>
                </a:cubicBezTo>
                <a:cubicBezTo>
                  <a:pt x="1103439" y="2308263"/>
                  <a:pt x="935365" y="2247062"/>
                  <a:pt x="652296" y="2288381"/>
                </a:cubicBezTo>
                <a:cubicBezTo>
                  <a:pt x="369228" y="2329700"/>
                  <a:pt x="228089" y="2235254"/>
                  <a:pt x="0" y="2288381"/>
                </a:cubicBezTo>
                <a:cubicBezTo>
                  <a:pt x="-8949" y="2098424"/>
                  <a:pt x="1445" y="2001118"/>
                  <a:pt x="0" y="1784937"/>
                </a:cubicBezTo>
                <a:cubicBezTo>
                  <a:pt x="-1445" y="1568756"/>
                  <a:pt x="34773" y="1483672"/>
                  <a:pt x="0" y="1258610"/>
                </a:cubicBezTo>
                <a:cubicBezTo>
                  <a:pt x="-34773" y="1033548"/>
                  <a:pt x="9346" y="875677"/>
                  <a:pt x="0" y="709398"/>
                </a:cubicBezTo>
                <a:cubicBezTo>
                  <a:pt x="-9346" y="543119"/>
                  <a:pt x="58606" y="344647"/>
                  <a:pt x="0" y="0"/>
                </a:cubicBezTo>
                <a:close/>
              </a:path>
              <a:path w="2836069" h="2288381" stroke="0" extrusionOk="0">
                <a:moveTo>
                  <a:pt x="0" y="0"/>
                </a:moveTo>
                <a:cubicBezTo>
                  <a:pt x="196985" y="-69724"/>
                  <a:pt x="461846" y="68610"/>
                  <a:pt x="595574" y="0"/>
                </a:cubicBezTo>
                <a:cubicBezTo>
                  <a:pt x="729302" y="-68610"/>
                  <a:pt x="918586" y="17080"/>
                  <a:pt x="1134428" y="0"/>
                </a:cubicBezTo>
                <a:cubicBezTo>
                  <a:pt x="1350270" y="-17080"/>
                  <a:pt x="1473225" y="20458"/>
                  <a:pt x="1644920" y="0"/>
                </a:cubicBezTo>
                <a:cubicBezTo>
                  <a:pt x="1816615" y="-20458"/>
                  <a:pt x="1971576" y="46413"/>
                  <a:pt x="2240495" y="0"/>
                </a:cubicBezTo>
                <a:cubicBezTo>
                  <a:pt x="2509415" y="-46413"/>
                  <a:pt x="2616385" y="63795"/>
                  <a:pt x="2836069" y="0"/>
                </a:cubicBezTo>
                <a:cubicBezTo>
                  <a:pt x="2865106" y="246000"/>
                  <a:pt x="2818475" y="432703"/>
                  <a:pt x="2836069" y="549211"/>
                </a:cubicBezTo>
                <a:cubicBezTo>
                  <a:pt x="2853663" y="665719"/>
                  <a:pt x="2801772" y="943712"/>
                  <a:pt x="2836069" y="1075539"/>
                </a:cubicBezTo>
                <a:cubicBezTo>
                  <a:pt x="2870366" y="1207366"/>
                  <a:pt x="2789064" y="1406870"/>
                  <a:pt x="2836069" y="1693402"/>
                </a:cubicBezTo>
                <a:cubicBezTo>
                  <a:pt x="2883074" y="1979934"/>
                  <a:pt x="2835754" y="2051683"/>
                  <a:pt x="2836069" y="2288381"/>
                </a:cubicBezTo>
                <a:cubicBezTo>
                  <a:pt x="2613312" y="2321179"/>
                  <a:pt x="2504250" y="2275737"/>
                  <a:pt x="2212134" y="2288381"/>
                </a:cubicBezTo>
                <a:cubicBezTo>
                  <a:pt x="1920018" y="2301025"/>
                  <a:pt x="1811881" y="2272520"/>
                  <a:pt x="1701641" y="2288381"/>
                </a:cubicBezTo>
                <a:cubicBezTo>
                  <a:pt x="1591401" y="2304242"/>
                  <a:pt x="1294834" y="2249507"/>
                  <a:pt x="1162788" y="2288381"/>
                </a:cubicBezTo>
                <a:cubicBezTo>
                  <a:pt x="1030742" y="2327255"/>
                  <a:pt x="758743" y="2232599"/>
                  <a:pt x="623935" y="2288381"/>
                </a:cubicBezTo>
                <a:cubicBezTo>
                  <a:pt x="489127" y="2344163"/>
                  <a:pt x="290885" y="2256885"/>
                  <a:pt x="0" y="2288381"/>
                </a:cubicBezTo>
                <a:cubicBezTo>
                  <a:pt x="-47899" y="2075218"/>
                  <a:pt x="1056" y="2026591"/>
                  <a:pt x="0" y="1784937"/>
                </a:cubicBezTo>
                <a:cubicBezTo>
                  <a:pt x="-1056" y="1543283"/>
                  <a:pt x="1573" y="1432908"/>
                  <a:pt x="0" y="1167074"/>
                </a:cubicBezTo>
                <a:cubicBezTo>
                  <a:pt x="-1573" y="901240"/>
                  <a:pt x="44055" y="864331"/>
                  <a:pt x="0" y="572095"/>
                </a:cubicBezTo>
                <a:cubicBezTo>
                  <a:pt x="-44055" y="279859"/>
                  <a:pt x="5256" y="164931"/>
                  <a:pt x="0" y="0"/>
                </a:cubicBezTo>
                <a:close/>
              </a:path>
            </a:pathLst>
          </a:custGeom>
          <a:solidFill>
            <a:srgbClr val="0195BE"/>
          </a:solidFill>
          <a:ln>
            <a:solidFill>
              <a:schemeClr val="bg1"/>
            </a:solidFill>
            <a:prstDash val="dashDot"/>
            <a:extLst>
              <a:ext uri="{C807C97D-BFC1-408E-A445-0C87EB9F89A2}">
                <ask:lineSketchStyleProps xmlns:ask="http://schemas.microsoft.com/office/drawing/2018/sketchyshapes" sd="2210957747">
                  <ask:type>
                    <ask:lineSketchScribble/>
                  </ask:type>
                </ask:lineSketchStyleProps>
              </a:ext>
            </a:extLst>
          </a:ln>
        </p:spPr>
        <p:txBody>
          <a:bodyPr>
            <a:normAutofit/>
          </a:bodyPr>
          <a:lstStyle/>
          <a:p>
            <a:pPr marL="85725" indent="0" algn="ctr">
              <a:buNone/>
            </a:pPr>
            <a:r>
              <a:rPr lang="en-US" sz="2400" b="1" dirty="0">
                <a:solidFill>
                  <a:schemeClr val="bg1"/>
                </a:solidFill>
              </a:rPr>
              <a:t>All four areas are essential </a:t>
            </a:r>
            <a:r>
              <a:rPr lang="en-US" sz="2400" dirty="0">
                <a:solidFill>
                  <a:schemeClr val="bg1"/>
                </a:solidFill>
              </a:rPr>
              <a:t>to developing  successful Identification and Recruitment Efforts</a:t>
            </a:r>
            <a:r>
              <a:rPr lang="en-US" sz="2400" dirty="0"/>
              <a:t>. </a:t>
            </a:r>
          </a:p>
        </p:txBody>
      </p:sp>
      <p:graphicFrame>
        <p:nvGraphicFramePr>
          <p:cNvPr id="4" name="Diagram 3">
            <a:extLst>
              <a:ext uri="{FF2B5EF4-FFF2-40B4-BE49-F238E27FC236}">
                <a16:creationId xmlns:a16="http://schemas.microsoft.com/office/drawing/2014/main" id="{B73B64AA-D3FC-36E0-B0FA-C4D2F5F17CE5}"/>
              </a:ext>
            </a:extLst>
          </p:cNvPr>
          <p:cNvGraphicFramePr/>
          <p:nvPr>
            <p:extLst>
              <p:ext uri="{D42A27DB-BD31-4B8C-83A1-F6EECF244321}">
                <p14:modId xmlns:p14="http://schemas.microsoft.com/office/powerpoint/2010/main" val="3090941987"/>
              </p:ext>
            </p:extLst>
          </p:nvPr>
        </p:nvGraphicFramePr>
        <p:xfrm>
          <a:off x="3336131" y="1129111"/>
          <a:ext cx="4941094" cy="350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B1802408-9F50-6750-F314-B441430ED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extLst>
      <p:ext uri="{BB962C8B-B14F-4D97-AF65-F5344CB8AC3E}">
        <p14:creationId xmlns:p14="http://schemas.microsoft.com/office/powerpoint/2010/main" val="154505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9"/>
          <p:cNvSpPr txBox="1"/>
          <p:nvPr/>
        </p:nvSpPr>
        <p:spPr>
          <a:xfrm>
            <a:off x="220900" y="301750"/>
            <a:ext cx="86136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Knowing Where to Look for Housing</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16" name="Google Shape;416;p39"/>
          <p:cNvSpPr txBox="1"/>
          <p:nvPr/>
        </p:nvSpPr>
        <p:spPr>
          <a:xfrm>
            <a:off x="185700" y="1039500"/>
            <a:ext cx="6750900" cy="6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ea typeface="Arial"/>
                <a:cs typeface="Arial" panose="020B0604020202020204" pitchFamily="34" charset="0"/>
                <a:sym typeface="Arial"/>
              </a:rPr>
              <a:t>You can use the following websites to locate low income housing and housing with high mobility in your area:</a:t>
            </a:r>
            <a:endParaRPr sz="1700" b="0" i="0" u="none" strike="noStrike" cap="none" dirty="0">
              <a:solidFill>
                <a:srgbClr val="000000"/>
              </a:solidFill>
              <a:ea typeface="Arial"/>
              <a:cs typeface="Arial" panose="020B0604020202020204" pitchFamily="34" charset="0"/>
              <a:sym typeface="Arial"/>
            </a:endParaRPr>
          </a:p>
        </p:txBody>
      </p:sp>
      <p:sp>
        <p:nvSpPr>
          <p:cNvPr id="417" name="Google Shape;417;p39"/>
          <p:cNvSpPr txBox="1"/>
          <p:nvPr/>
        </p:nvSpPr>
        <p:spPr>
          <a:xfrm>
            <a:off x="365760" y="2942650"/>
            <a:ext cx="3000000" cy="52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https://www.mhvillage.com/parks</a:t>
            </a:r>
            <a:endParaRPr sz="1400" b="0" i="0" u="none" strike="noStrike" cap="none">
              <a:solidFill>
                <a:srgbClr val="1155CC"/>
              </a:solidFill>
              <a:latin typeface="Arial"/>
              <a:ea typeface="Arial"/>
              <a:cs typeface="Arial"/>
              <a:sym typeface="Arial"/>
            </a:endParaRPr>
          </a:p>
        </p:txBody>
      </p:sp>
      <p:sp>
        <p:nvSpPr>
          <p:cNvPr id="418" name="Google Shape;418;p39"/>
          <p:cNvSpPr txBox="1"/>
          <p:nvPr/>
        </p:nvSpPr>
        <p:spPr>
          <a:xfrm>
            <a:off x="369800" y="3751725"/>
            <a:ext cx="4325400" cy="6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https://hifld-geoplatform.opendata.arcgis.com/datasets/mobile-home-parks/explore</a:t>
            </a:r>
            <a:endParaRPr sz="1400" b="0" i="0" u="none" strike="noStrike" cap="none" dirty="0">
              <a:solidFill>
                <a:srgbClr val="1155CC"/>
              </a:solidFill>
              <a:latin typeface="Arial"/>
              <a:ea typeface="Arial"/>
              <a:cs typeface="Arial"/>
              <a:sym typeface="Arial"/>
            </a:endParaRPr>
          </a:p>
        </p:txBody>
      </p:sp>
      <p:sp>
        <p:nvSpPr>
          <p:cNvPr id="419" name="Google Shape;419;p39"/>
          <p:cNvSpPr txBox="1"/>
          <p:nvPr/>
        </p:nvSpPr>
        <p:spPr>
          <a:xfrm>
            <a:off x="365760" y="2579600"/>
            <a:ext cx="2322000" cy="4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ial"/>
                <a:ea typeface="Arial"/>
                <a:cs typeface="Arial"/>
                <a:sym typeface="Arial"/>
              </a:rPr>
              <a:t>Mobile Home Village:</a:t>
            </a:r>
            <a:endParaRPr sz="1700" b="0" i="0" u="none" strike="noStrike" cap="none">
              <a:solidFill>
                <a:srgbClr val="000000"/>
              </a:solidFill>
              <a:latin typeface="Arial"/>
              <a:ea typeface="Arial"/>
              <a:cs typeface="Arial"/>
              <a:sym typeface="Arial"/>
            </a:endParaRPr>
          </a:p>
        </p:txBody>
      </p:sp>
      <p:sp>
        <p:nvSpPr>
          <p:cNvPr id="420" name="Google Shape;420;p39"/>
          <p:cNvSpPr txBox="1"/>
          <p:nvPr/>
        </p:nvSpPr>
        <p:spPr>
          <a:xfrm>
            <a:off x="365760" y="3417800"/>
            <a:ext cx="4125900" cy="4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ial"/>
                <a:ea typeface="Arial"/>
                <a:cs typeface="Arial"/>
                <a:sym typeface="Arial"/>
              </a:rPr>
              <a:t>Homeland Infrastructure Database:</a:t>
            </a:r>
            <a:endParaRPr sz="1700" b="0" i="0" u="none" strike="noStrike" cap="none">
              <a:solidFill>
                <a:srgbClr val="000000"/>
              </a:solidFill>
              <a:latin typeface="Arial"/>
              <a:ea typeface="Arial"/>
              <a:cs typeface="Arial"/>
              <a:sym typeface="Arial"/>
            </a:endParaRPr>
          </a:p>
        </p:txBody>
      </p:sp>
      <p:pic>
        <p:nvPicPr>
          <p:cNvPr id="421" name="Google Shape;421;p39"/>
          <p:cNvPicPr preferRelativeResize="0"/>
          <p:nvPr/>
        </p:nvPicPr>
        <p:blipFill rotWithShape="1">
          <a:blip r:embed="rId5">
            <a:alphaModFix/>
          </a:blip>
          <a:srcRect/>
          <a:stretch/>
        </p:blipFill>
        <p:spPr>
          <a:xfrm>
            <a:off x="4743676" y="1606925"/>
            <a:ext cx="3963699" cy="2674726"/>
          </a:xfrm>
          <a:prstGeom prst="rect">
            <a:avLst/>
          </a:prstGeom>
          <a:noFill/>
          <a:ln>
            <a:noFill/>
          </a:ln>
          <a:effectLst>
            <a:outerShdw blurRad="57150" dist="19050" dir="5400000" algn="bl" rotWithShape="0">
              <a:srgbClr val="000000">
                <a:alpha val="49803"/>
              </a:srgbClr>
            </a:outerShdw>
          </a:effectLst>
        </p:spPr>
      </p:pic>
      <p:sp>
        <p:nvSpPr>
          <p:cNvPr id="422" name="Google Shape;422;p39"/>
          <p:cNvSpPr txBox="1"/>
          <p:nvPr/>
        </p:nvSpPr>
        <p:spPr>
          <a:xfrm>
            <a:off x="365760" y="1665200"/>
            <a:ext cx="2322000" cy="4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ial"/>
                <a:ea typeface="Arial"/>
                <a:cs typeface="Arial"/>
                <a:sym typeface="Arial"/>
              </a:rPr>
              <a:t>Rent.Com</a:t>
            </a:r>
            <a:endParaRPr sz="1700" b="0" i="0" u="none" strike="noStrike" cap="none">
              <a:solidFill>
                <a:srgbClr val="000000"/>
              </a:solidFill>
              <a:latin typeface="Arial"/>
              <a:ea typeface="Arial"/>
              <a:cs typeface="Arial"/>
              <a:sym typeface="Arial"/>
            </a:endParaRPr>
          </a:p>
        </p:txBody>
      </p:sp>
      <p:sp>
        <p:nvSpPr>
          <p:cNvPr id="423" name="Google Shape;423;p39"/>
          <p:cNvSpPr txBox="1"/>
          <p:nvPr/>
        </p:nvSpPr>
        <p:spPr>
          <a:xfrm>
            <a:off x="365750" y="2015488"/>
            <a:ext cx="3000000" cy="4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https://www.rent.com/</a:t>
            </a:r>
            <a:endParaRPr sz="1400" b="0" i="0" u="none" strike="noStrike" cap="none">
              <a:solidFill>
                <a:srgbClr val="1155CC"/>
              </a:solidFill>
              <a:latin typeface="Arial"/>
              <a:ea typeface="Arial"/>
              <a:cs typeface="Arial"/>
              <a:sym typeface="Arial"/>
            </a:endParaRPr>
          </a:p>
        </p:txBody>
      </p:sp>
      <p:pic>
        <p:nvPicPr>
          <p:cNvPr id="13" name="Picture 12" descr="Logo, company name&#10;&#10;Description automatically generated">
            <a:extLst>
              <a:ext uri="{FF2B5EF4-FFF2-40B4-BE49-F238E27FC236}">
                <a16:creationId xmlns:a16="http://schemas.microsoft.com/office/drawing/2014/main" id="{5F8C4F70-4C67-62DB-BFB1-67D510009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0"/>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Conducting Door-to-Door Sweeps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29" name="Google Shape;429;p40"/>
          <p:cNvSpPr txBox="1"/>
          <p:nvPr/>
        </p:nvSpPr>
        <p:spPr>
          <a:xfrm>
            <a:off x="185700" y="1115700"/>
            <a:ext cx="8803500" cy="126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When conducting door-to-door sweeps planning is crucial. Know exactly, which houses or doors you will be knocking on and provide yourself enough time to guarantee that you can talk to who you need to talk to.</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If you are covering a large area use Google Maps to create a map that can help keep you organized.</a:t>
            </a:r>
            <a:endParaRPr sz="1700" b="0" i="0" u="none" strike="noStrike" cap="none" dirty="0">
              <a:solidFill>
                <a:schemeClr val="dk1"/>
              </a:solidFill>
              <a:ea typeface="Arial"/>
              <a:cs typeface="Arial"/>
              <a:sym typeface="Arial"/>
            </a:endParaRPr>
          </a:p>
        </p:txBody>
      </p:sp>
      <p:pic>
        <p:nvPicPr>
          <p:cNvPr id="432" name="Google Shape;432;p40"/>
          <p:cNvPicPr preferRelativeResize="0"/>
          <p:nvPr/>
        </p:nvPicPr>
        <p:blipFill rotWithShape="1">
          <a:blip r:embed="rId3">
            <a:alphaModFix/>
          </a:blip>
          <a:srcRect/>
          <a:stretch/>
        </p:blipFill>
        <p:spPr>
          <a:xfrm>
            <a:off x="1519509" y="2536800"/>
            <a:ext cx="5564539" cy="1847601"/>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CCD63E98-84D5-5E02-14D0-398CF0EA4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6"/>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Google Shape;438;p41"/>
          <p:cNvSpPr txBox="1"/>
          <p:nvPr/>
        </p:nvSpPr>
        <p:spPr>
          <a:xfrm>
            <a:off x="627509" y="542923"/>
            <a:ext cx="4501582" cy="1121569"/>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Conducting Door-to-Door Sweeps</a:t>
            </a:r>
          </a:p>
        </p:txBody>
      </p:sp>
      <p:sp>
        <p:nvSpPr>
          <p:cNvPr id="439" name="Google Shape;439;p41"/>
          <p:cNvSpPr txBox="1"/>
          <p:nvPr/>
        </p:nvSpPr>
        <p:spPr>
          <a:xfrm>
            <a:off x="627510" y="1803800"/>
            <a:ext cx="4501582" cy="2796775"/>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When creating your plan, always use the data that is available to you to help you make informed decisions.</a:t>
            </a:r>
          </a:p>
          <a:p>
            <a:pPr marR="0" lvl="0" defTabSz="914400">
              <a:lnSpc>
                <a:spcPct val="90000"/>
              </a:lnSpc>
              <a:spcBef>
                <a:spcPts val="0"/>
              </a:spcBef>
              <a:spcAft>
                <a:spcPts val="600"/>
              </a:spcAft>
              <a:buClr>
                <a:srgbClr val="000000"/>
              </a:buClr>
              <a:buSzPts val="1700"/>
            </a:pPr>
            <a:r>
              <a:rPr lang="en-US" b="0" i="0" u="none" strike="noStrike" cap="none" dirty="0">
                <a:sym typeface="Arial"/>
              </a:rPr>
              <a:t>Look at your currently enrolled families addresses, old addresses, farmworker addresses, and anything you have gained from your research to begin creating your plan.</a:t>
            </a:r>
          </a:p>
        </p:txBody>
      </p:sp>
      <p:pic>
        <p:nvPicPr>
          <p:cNvPr id="3" name="Picture 2">
            <a:extLst>
              <a:ext uri="{FF2B5EF4-FFF2-40B4-BE49-F238E27FC236}">
                <a16:creationId xmlns:a16="http://schemas.microsoft.com/office/drawing/2014/main" id="{7E45EE0A-BFCA-B379-E125-D44E30C05FCA}"/>
              </a:ext>
            </a:extLst>
          </p:cNvPr>
          <p:cNvPicPr>
            <a:picLocks noChangeAspect="1"/>
          </p:cNvPicPr>
          <p:nvPr/>
        </p:nvPicPr>
        <p:blipFill rotWithShape="1">
          <a:blip r:embed="rId3"/>
          <a:srcRect l="26027" r="20285" b="3"/>
          <a:stretch/>
        </p:blipFill>
        <p:spPr>
          <a:xfrm>
            <a:off x="5399580" y="10"/>
            <a:ext cx="3744420" cy="5143490"/>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B24F72CD-FED3-044A-3D29-870F92AA2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2"/>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Conducting Door-to-Door Sweeps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47" name="Google Shape;447;p42"/>
          <p:cNvSpPr txBox="1"/>
          <p:nvPr/>
        </p:nvSpPr>
        <p:spPr>
          <a:xfrm>
            <a:off x="185700" y="1191900"/>
            <a:ext cx="4716300" cy="30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Look for patterns in the addresses in order to identify the locations that would be ideal options for going door-to-door.</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Look for areas where there are several migrant students, locations close to farms, or where several migrant families previously have lived.</a:t>
            </a: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ea typeface="Arial"/>
                <a:cs typeface="Arial"/>
                <a:sym typeface="Arial"/>
              </a:rPr>
              <a:t>The more addresses that you find that are close together, the better the location is as an option to go door-to-door.</a:t>
            </a:r>
            <a:endParaRPr sz="1700" b="0" i="0" u="none" strike="noStrike" cap="none" dirty="0">
              <a:solidFill>
                <a:schemeClr val="dk1"/>
              </a:solidFill>
              <a:ea typeface="Arial"/>
              <a:cs typeface="Arial"/>
              <a:sym typeface="Arial"/>
            </a:endParaRPr>
          </a:p>
        </p:txBody>
      </p:sp>
      <p:pic>
        <p:nvPicPr>
          <p:cNvPr id="450" name="Google Shape;450;p42"/>
          <p:cNvPicPr preferRelativeResize="0"/>
          <p:nvPr/>
        </p:nvPicPr>
        <p:blipFill rotWithShape="1">
          <a:blip r:embed="rId3">
            <a:alphaModFix/>
          </a:blip>
          <a:srcRect/>
          <a:stretch/>
        </p:blipFill>
        <p:spPr>
          <a:xfrm>
            <a:off x="5054400" y="1078152"/>
            <a:ext cx="3333924" cy="3306250"/>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E07C8AA4-E7CD-DEEC-AEF0-B9CC64F30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4"/>
        <p:cNvGrpSpPr/>
        <p:nvPr/>
      </p:nvGrpSpPr>
      <p:grpSpPr>
        <a:xfrm>
          <a:off x="0" y="0"/>
          <a:ext cx="0" cy="0"/>
          <a:chOff x="0" y="0"/>
          <a:chExt cx="0" cy="0"/>
        </a:xfrm>
      </p:grpSpPr>
      <p:sp>
        <p:nvSpPr>
          <p:cNvPr id="455" name="Google Shape;455;p43"/>
          <p:cNvSpPr txBox="1"/>
          <p:nvPr/>
        </p:nvSpPr>
        <p:spPr>
          <a:xfrm>
            <a:off x="3724072" y="471949"/>
            <a:ext cx="4939868" cy="1257452"/>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rgbClr val="000000"/>
              </a:buClr>
              <a:buSzPts val="3500"/>
            </a:pPr>
            <a:r>
              <a:rPr lang="en-US" sz="3800" b="0" i="0" u="none" strike="noStrike" cap="none" dirty="0">
                <a:latin typeface="Georgia" panose="02040502050405020303" pitchFamily="18" charset="0"/>
                <a:ea typeface="+mj-ea"/>
                <a:cs typeface="+mj-cs"/>
                <a:sym typeface="Permanent Marker"/>
              </a:rPr>
              <a:t>Conducting Door-to-Door Sweeps</a:t>
            </a:r>
          </a:p>
        </p:txBody>
      </p:sp>
      <p:sp>
        <p:nvSpPr>
          <p:cNvPr id="456" name="Google Shape;456;p43"/>
          <p:cNvSpPr txBox="1"/>
          <p:nvPr/>
        </p:nvSpPr>
        <p:spPr>
          <a:xfrm>
            <a:off x="3724073" y="1828800"/>
            <a:ext cx="4939867" cy="2839064"/>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When knocking on the door of someone who you may not know, it is important to be ready to introduce yourself and prove you are not there to sell anything.</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b="0" i="0" u="none" strike="noStrike" cap="none" dirty="0">
              <a:sym typeface="Arial"/>
            </a:endParaRPr>
          </a:p>
          <a:p>
            <a:pPr marR="0" lvl="0" defTabSz="914400">
              <a:lnSpc>
                <a:spcPct val="90000"/>
              </a:lnSpc>
              <a:spcBef>
                <a:spcPts val="0"/>
              </a:spcBef>
              <a:spcAft>
                <a:spcPts val="600"/>
              </a:spcAft>
              <a:buClr>
                <a:srgbClr val="000000"/>
              </a:buClr>
              <a:buSzPts val="1700"/>
            </a:pPr>
            <a:r>
              <a:rPr lang="en-US" b="0" i="0" u="none" strike="noStrike" cap="none" dirty="0">
                <a:sym typeface="Arial"/>
              </a:rPr>
              <a:t>Most people when answering the door will first believe that it is a solicitor or salesperson.</a:t>
            </a:r>
          </a:p>
        </p:txBody>
      </p:sp>
      <p:pic>
        <p:nvPicPr>
          <p:cNvPr id="5" name="Picture 4">
            <a:extLst>
              <a:ext uri="{FF2B5EF4-FFF2-40B4-BE49-F238E27FC236}">
                <a16:creationId xmlns:a16="http://schemas.microsoft.com/office/drawing/2014/main" id="{50DAB6FB-B012-9CC4-3749-2722136B098F}"/>
              </a:ext>
            </a:extLst>
          </p:cNvPr>
          <p:cNvPicPr>
            <a:picLocks noChangeAspect="1"/>
          </p:cNvPicPr>
          <p:nvPr/>
        </p:nvPicPr>
        <p:blipFill rotWithShape="1">
          <a:blip r:embed="rId3"/>
          <a:srcRect l="8117" r="17195" b="2"/>
          <a:stretch/>
        </p:blipFill>
        <p:spPr>
          <a:xfrm>
            <a:off x="20" y="10"/>
            <a:ext cx="3476673" cy="5143490"/>
          </a:xfrm>
          <a:prstGeom prst="rect">
            <a:avLst/>
          </a:prstGeom>
          <a:effectLst/>
        </p:spPr>
      </p:pic>
      <p:pic>
        <p:nvPicPr>
          <p:cNvPr id="7" name="Picture 6" descr="Logo, company name&#10;&#10;Description automatically generated">
            <a:extLst>
              <a:ext uri="{FF2B5EF4-FFF2-40B4-BE49-F238E27FC236}">
                <a16:creationId xmlns:a16="http://schemas.microsoft.com/office/drawing/2014/main" id="{B8CC0269-3680-A533-2A20-D2F988BC6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3"/>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Google Shape;464;p44"/>
          <p:cNvSpPr txBox="1"/>
          <p:nvPr/>
        </p:nvSpPr>
        <p:spPr>
          <a:xfrm>
            <a:off x="3973321" y="246888"/>
            <a:ext cx="4688333" cy="1337310"/>
          </a:xfrm>
          <a:prstGeom prst="rect">
            <a:avLst/>
          </a:prstGeom>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rgbClr val="000000"/>
              </a:buClr>
              <a:buSzPts val="3500"/>
            </a:pPr>
            <a:r>
              <a:rPr lang="en-US" sz="4100" b="0" i="0" u="none" strike="noStrike" cap="none" dirty="0">
                <a:latin typeface="Georgia" panose="02040502050405020303" pitchFamily="18" charset="0"/>
                <a:ea typeface="+mj-ea"/>
                <a:cs typeface="+mj-cs"/>
                <a:sym typeface="Permanent Marker"/>
              </a:rPr>
              <a:t>Conducting Door-to-Door Efforts</a:t>
            </a:r>
          </a:p>
        </p:txBody>
      </p:sp>
      <p:pic>
        <p:nvPicPr>
          <p:cNvPr id="3" name="Picture 2">
            <a:extLst>
              <a:ext uri="{FF2B5EF4-FFF2-40B4-BE49-F238E27FC236}">
                <a16:creationId xmlns:a16="http://schemas.microsoft.com/office/drawing/2014/main" id="{9A87A67A-C202-6965-240E-CBF79139A85F}"/>
              </a:ext>
            </a:extLst>
          </p:cNvPr>
          <p:cNvPicPr>
            <a:picLocks noChangeAspect="1"/>
          </p:cNvPicPr>
          <p:nvPr/>
        </p:nvPicPr>
        <p:blipFill rotWithShape="1">
          <a:blip r:embed="rId3"/>
          <a:srcRect l="9149" r="2" b="2"/>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p44"/>
          <p:cNvSpPr txBox="1"/>
          <p:nvPr/>
        </p:nvSpPr>
        <p:spPr>
          <a:xfrm>
            <a:off x="3973321" y="2029968"/>
            <a:ext cx="4688333" cy="2612898"/>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700" b="0" i="0" u="none" strike="noStrike" cap="none" dirty="0">
                <a:sym typeface="Arial"/>
              </a:rPr>
              <a:t>Always have your elevator pitch prepared and ready to go to help you start conversation with the person who answers the door and to help build trust.</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700" b="0" i="0" u="none" strike="noStrike" cap="none" dirty="0">
              <a:sym typeface="Arial"/>
            </a:endParaRPr>
          </a:p>
          <a:p>
            <a:pPr marR="0" lvl="0" defTabSz="914400">
              <a:lnSpc>
                <a:spcPct val="90000"/>
              </a:lnSpc>
              <a:spcBef>
                <a:spcPts val="0"/>
              </a:spcBef>
              <a:spcAft>
                <a:spcPts val="600"/>
              </a:spcAft>
              <a:buClr>
                <a:srgbClr val="000000"/>
              </a:buClr>
              <a:buSzPts val="1700"/>
            </a:pPr>
            <a:r>
              <a:rPr lang="en-US" sz="1700" b="0" i="0" u="none" strike="noStrike" cap="none" dirty="0">
                <a:sym typeface="Arial"/>
              </a:rPr>
              <a:t>Having a script that you are familiar and comfortable with makes the process of going door-to-door much easier and makes it more likely for the interview to be successful.</a:t>
            </a:r>
          </a:p>
        </p:txBody>
      </p:sp>
      <p:pic>
        <p:nvPicPr>
          <p:cNvPr id="7" name="Picture 6" descr="Logo, company name&#10;&#10;Description automatically generated">
            <a:extLst>
              <a:ext uri="{FF2B5EF4-FFF2-40B4-BE49-F238E27FC236}">
                <a16:creationId xmlns:a16="http://schemas.microsoft.com/office/drawing/2014/main" id="{8C52E664-659E-6412-DC4F-E9C2DD9BF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p:nvPr/>
        </p:nvSpPr>
        <p:spPr>
          <a:xfrm>
            <a:off x="220900" y="301752"/>
            <a:ext cx="8235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Conducting Door-to-Door Sweeps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74" name="Google Shape;474;p45"/>
          <p:cNvSpPr txBox="1"/>
          <p:nvPr/>
        </p:nvSpPr>
        <p:spPr>
          <a:xfrm>
            <a:off x="185700" y="1420500"/>
            <a:ext cx="4716300" cy="258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Always commit to a positive attitude and do not let yourself get discouraged no matter what the response. A smile and good attitude can go a long way to helping you gain valuable information.</a:t>
            </a:r>
            <a:endParaRPr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b="0" i="0" u="none" strike="noStrike" cap="none" dirty="0">
              <a:solidFill>
                <a:schemeClr val="dk1"/>
              </a:solidFil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b="0" i="0" u="none" strike="noStrike" cap="none" dirty="0">
                <a:solidFill>
                  <a:schemeClr val="dk1"/>
                </a:solidFill>
                <a:ea typeface="Arial"/>
                <a:cs typeface="Arial"/>
                <a:sym typeface="Arial"/>
              </a:rPr>
              <a:t>Remember, if someone responds to you negatively you are rarely the problem. Forget about the negative response and move on to the next location.</a:t>
            </a:r>
            <a:endParaRPr b="0" i="0" u="none" strike="noStrike" cap="none" dirty="0">
              <a:solidFill>
                <a:schemeClr val="dk1"/>
              </a:solidFill>
              <a:ea typeface="Arial"/>
              <a:cs typeface="Arial"/>
              <a:sym typeface="Arial"/>
            </a:endParaRPr>
          </a:p>
        </p:txBody>
      </p:sp>
      <p:pic>
        <p:nvPicPr>
          <p:cNvPr id="477" name="Google Shape;477;p45"/>
          <p:cNvPicPr preferRelativeResize="0"/>
          <p:nvPr/>
        </p:nvPicPr>
        <p:blipFill rotWithShape="1">
          <a:blip r:embed="rId3">
            <a:alphaModFix/>
          </a:blip>
          <a:srcRect r="48940"/>
          <a:stretch/>
        </p:blipFill>
        <p:spPr>
          <a:xfrm>
            <a:off x="4806625" y="1471225"/>
            <a:ext cx="4114924" cy="2912050"/>
          </a:xfrm>
          <a:prstGeom prst="rect">
            <a:avLst/>
          </a:prstGeom>
          <a:noFill/>
          <a:ln>
            <a:noFill/>
          </a:ln>
          <a:effectLst>
            <a:outerShdw blurRad="57150" dist="19050" dir="5400000" algn="bl" rotWithShape="0">
              <a:srgbClr val="000000">
                <a:alpha val="49803"/>
              </a:srgbClr>
            </a:outerShdw>
          </a:effectLst>
        </p:spPr>
      </p:pic>
      <p:pic>
        <p:nvPicPr>
          <p:cNvPr id="7" name="Picture 6" descr="Logo, company name&#10;&#10;Description automatically generated">
            <a:extLst>
              <a:ext uri="{FF2B5EF4-FFF2-40B4-BE49-F238E27FC236}">
                <a16:creationId xmlns:a16="http://schemas.microsoft.com/office/drawing/2014/main" id="{4465C287-1421-EA6A-DE84-0B867710A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15F28-9CC9-5476-5373-D9964F66AC63}"/>
              </a:ext>
            </a:extLst>
          </p:cNvPr>
          <p:cNvSpPr>
            <a:spLocks noGrp="1"/>
          </p:cNvSpPr>
          <p:nvPr>
            <p:ph type="title"/>
          </p:nvPr>
        </p:nvSpPr>
        <p:spPr>
          <a:xfrm>
            <a:off x="480060" y="244026"/>
            <a:ext cx="3276451" cy="1467631"/>
          </a:xfrm>
        </p:spPr>
        <p:txBody>
          <a:bodyPr anchor="b">
            <a:normAutofit/>
          </a:bodyPr>
          <a:lstStyle/>
          <a:p>
            <a:r>
              <a:rPr lang="en-US" sz="3200"/>
              <a:t>What this training covers…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0C19A8F-EE15-FD8E-60CF-88F3EBB3B194}"/>
              </a:ext>
            </a:extLst>
          </p:cNvPr>
          <p:cNvSpPr>
            <a:spLocks noGrp="1"/>
          </p:cNvSpPr>
          <p:nvPr>
            <p:ph type="body" idx="1"/>
          </p:nvPr>
        </p:nvSpPr>
        <p:spPr>
          <a:xfrm>
            <a:off x="480060" y="2154674"/>
            <a:ext cx="3182691" cy="2490501"/>
          </a:xfrm>
        </p:spPr>
        <p:txBody>
          <a:bodyPr>
            <a:normAutofit/>
          </a:bodyPr>
          <a:lstStyle/>
          <a:p>
            <a:pPr marL="85725" indent="0">
              <a:buNone/>
            </a:pPr>
            <a:r>
              <a:rPr lang="en-US" sz="1600" dirty="0">
                <a:effectLst/>
                <a:latin typeface="Calibri" panose="020F0502020204030204" pitchFamily="34" charset="0"/>
                <a:cs typeface="Calibri" panose="020F0502020204030204" pitchFamily="34" charset="0"/>
              </a:rPr>
              <a:t>Resources recruiters have access to that can help them find housing locations</a:t>
            </a:r>
          </a:p>
          <a:p>
            <a:pPr marL="85725" indent="0">
              <a:buNone/>
            </a:pPr>
            <a:r>
              <a:rPr lang="en-US" sz="1600" dirty="0">
                <a:latin typeface="Calibri" panose="020F0502020204030204" pitchFamily="34" charset="0"/>
                <a:cs typeface="Calibri" panose="020F0502020204030204" pitchFamily="34" charset="0"/>
              </a:rPr>
              <a:t>D</a:t>
            </a:r>
            <a:r>
              <a:rPr lang="en-US" sz="1600" dirty="0">
                <a:effectLst/>
                <a:latin typeface="Calibri" panose="020F0502020204030204" pitchFamily="34" charset="0"/>
                <a:cs typeface="Calibri" panose="020F0502020204030204" pitchFamily="34" charset="0"/>
              </a:rPr>
              <a:t>ifferent types of housing visits recruiters can perform. </a:t>
            </a:r>
            <a:endParaRPr lang="en-US" sz="1600" dirty="0">
              <a:latin typeface="Calibri" panose="020F0502020204030204" pitchFamily="34" charset="0"/>
              <a:cs typeface="Calibri" panose="020F0502020204030204" pitchFamily="34" charset="0"/>
            </a:endParaRPr>
          </a:p>
          <a:p>
            <a:pPr marL="85725" indent="0">
              <a:buNone/>
            </a:pPr>
            <a:r>
              <a:rPr lang="en-US" sz="1600" dirty="0">
                <a:effectLst/>
                <a:latin typeface="Calibri" panose="020F0502020204030204" pitchFamily="34" charset="0"/>
                <a:cs typeface="Calibri" panose="020F0502020204030204" pitchFamily="34" charset="0"/>
              </a:rPr>
              <a:t>Tips for how recruiters can help build trust from the moment they knock on the door.</a:t>
            </a:r>
            <a:endParaRPr lang="en-US" sz="1600" dirty="0"/>
          </a:p>
        </p:txBody>
      </p:sp>
      <p:pic>
        <p:nvPicPr>
          <p:cNvPr id="9" name="Picture 8">
            <a:extLst>
              <a:ext uri="{FF2B5EF4-FFF2-40B4-BE49-F238E27FC236}">
                <a16:creationId xmlns:a16="http://schemas.microsoft.com/office/drawing/2014/main" id="{08BB640D-20C7-8441-C21A-7F9D2905F011}"/>
              </a:ext>
            </a:extLst>
          </p:cNvPr>
          <p:cNvPicPr>
            <a:picLocks noChangeAspect="1"/>
          </p:cNvPicPr>
          <p:nvPr/>
        </p:nvPicPr>
        <p:blipFill rotWithShape="1">
          <a:blip r:embed="rId3"/>
          <a:srcRect t="9773" r="3" b="3"/>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Logo, company name&#10;&#10;Description automatically generated">
            <a:extLst>
              <a:ext uri="{FF2B5EF4-FFF2-40B4-BE49-F238E27FC236}">
                <a16:creationId xmlns:a16="http://schemas.microsoft.com/office/drawing/2014/main" id="{9C33448D-42E7-3E9D-5B37-0AA741403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extLst>
      <p:ext uri="{BB962C8B-B14F-4D97-AF65-F5344CB8AC3E}">
        <p14:creationId xmlns:p14="http://schemas.microsoft.com/office/powerpoint/2010/main" val="388481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p:nvSpPr>
          <p:cNvPr id="73" name="Google Shape;73;p3"/>
          <p:cNvSpPr txBox="1"/>
          <p:nvPr/>
        </p:nvSpPr>
        <p:spPr>
          <a:xfrm>
            <a:off x="4813299" y="367902"/>
            <a:ext cx="3968748" cy="1221582"/>
          </a:xfrm>
          <a:prstGeom prst="rect">
            <a:avLst/>
          </a:prstGeom>
        </p:spPr>
        <p:txBody>
          <a:bodyPr spcFirstLastPara="1" vert="horz" lIns="91440" tIns="45720" rIns="91440" bIns="45720" rtlCol="0" anchor="b" anchorCtr="0">
            <a:normAutofit/>
          </a:bodyPr>
          <a:lstStyle/>
          <a:p>
            <a:pPr marL="0" marR="0" lvl="0" indent="0" algn="ctr"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The Importance of Housing Visits</a:t>
            </a:r>
          </a:p>
        </p:txBody>
      </p:sp>
      <p:pic>
        <p:nvPicPr>
          <p:cNvPr id="3" name="Picture 2">
            <a:extLst>
              <a:ext uri="{FF2B5EF4-FFF2-40B4-BE49-F238E27FC236}">
                <a16:creationId xmlns:a16="http://schemas.microsoft.com/office/drawing/2014/main" id="{1231EEE2-6540-EE1C-CE61-85C2D5C5F329}"/>
              </a:ext>
            </a:extLst>
          </p:cNvPr>
          <p:cNvPicPr>
            <a:picLocks noChangeAspect="1"/>
          </p:cNvPicPr>
          <p:nvPr/>
        </p:nvPicPr>
        <p:blipFill rotWithShape="1">
          <a:blip r:embed="rId3"/>
          <a:srcRect l="11979" r="3" b="3"/>
          <a:stretch/>
        </p:blipFill>
        <p:spPr>
          <a:xfrm>
            <a:off x="1"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4" name="Google Shape;74;p3"/>
          <p:cNvSpPr txBox="1"/>
          <p:nvPr/>
        </p:nvSpPr>
        <p:spPr>
          <a:xfrm>
            <a:off x="4813300" y="1960959"/>
            <a:ext cx="3968747" cy="2814636"/>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Housing visits are one of the four key areas of Identification and Recruitment.</a:t>
            </a:r>
          </a:p>
          <a:p>
            <a:pPr marR="0" lvl="0" defTabSz="914400">
              <a:lnSpc>
                <a:spcPct val="90000"/>
              </a:lnSpc>
              <a:spcBef>
                <a:spcPts val="0"/>
              </a:spcBef>
              <a:spcAft>
                <a:spcPts val="600"/>
              </a:spcAft>
              <a:buClr>
                <a:srgbClr val="000000"/>
              </a:buClr>
              <a:buSzPts val="1700"/>
            </a:pPr>
            <a:endParaRPr lang="en-US" b="0" i="0" u="none" strike="noStrike" cap="none" dirty="0">
              <a:sym typeface="Arial"/>
            </a:endParaRPr>
          </a:p>
          <a:p>
            <a:pPr marR="0" lvl="0" defTabSz="914400">
              <a:lnSpc>
                <a:spcPct val="90000"/>
              </a:lnSpc>
              <a:spcBef>
                <a:spcPts val="0"/>
              </a:spcBef>
              <a:spcAft>
                <a:spcPts val="600"/>
              </a:spcAft>
              <a:buClr>
                <a:srgbClr val="000000"/>
              </a:buClr>
              <a:buSzPts val="1700"/>
            </a:pPr>
            <a:r>
              <a:rPr lang="en-US" b="0" i="0" u="none" strike="noStrike" cap="none" dirty="0">
                <a:sym typeface="Arial"/>
              </a:rPr>
              <a:t>Visiting migrant workers or potentially eligible students and their families in their homes allows you to have longer conversations in an environment they are comfortable in.</a:t>
            </a: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400" b="0" i="0" u="none" strike="noStrike" cap="none" dirty="0">
              <a:sym typeface="Arial"/>
            </a:endParaRPr>
          </a:p>
          <a:p>
            <a:pPr marL="0" marR="0" lvl="0" indent="-228600" defTabSz="914400">
              <a:lnSpc>
                <a:spcPct val="90000"/>
              </a:lnSpc>
              <a:spcBef>
                <a:spcPts val="0"/>
              </a:spcBef>
              <a:spcAft>
                <a:spcPts val="600"/>
              </a:spcAft>
              <a:buClr>
                <a:srgbClr val="000000"/>
              </a:buClr>
              <a:buSzPts val="1700"/>
              <a:buFont typeface="Arial" panose="020B0604020202020204" pitchFamily="34" charset="0"/>
              <a:buChar char="•"/>
            </a:pPr>
            <a:endParaRPr lang="en-US" sz="1400" b="0" i="0" u="none" strike="noStrike" cap="none" dirty="0">
              <a:sym typeface="Arial"/>
            </a:endParaRPr>
          </a:p>
        </p:txBody>
      </p:sp>
      <p:pic>
        <p:nvPicPr>
          <p:cNvPr id="13" name="Picture 12" descr="Logo, company name&#10;&#10;Description automatically generated">
            <a:extLst>
              <a:ext uri="{FF2B5EF4-FFF2-40B4-BE49-F238E27FC236}">
                <a16:creationId xmlns:a16="http://schemas.microsoft.com/office/drawing/2014/main" id="{D1F20082-A33E-0955-47A2-C8179C5B2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Google Shape;82;p4"/>
          <p:cNvSpPr txBox="1"/>
          <p:nvPr/>
        </p:nvSpPr>
        <p:spPr>
          <a:xfrm>
            <a:off x="136800" y="244026"/>
            <a:ext cx="3619711" cy="1467631"/>
          </a:xfrm>
          <a:prstGeom prst="rect">
            <a:avLst/>
          </a:prstGeom>
        </p:spPr>
        <p:txBody>
          <a:bodyPr spcFirstLastPara="1" vert="horz" lIns="91440" tIns="45720" rIns="91440" bIns="45720" rtlCol="0" anchor="b" anchorCtr="0">
            <a:normAutofit fontScale="92500"/>
          </a:bodyPr>
          <a:lstStyle/>
          <a:p>
            <a:pPr marL="0" marR="0" lvl="0" indent="0" algn="ctr" defTabSz="914400">
              <a:lnSpc>
                <a:spcPct val="90000"/>
              </a:lnSpc>
              <a:spcBef>
                <a:spcPct val="0"/>
              </a:spcBef>
              <a:spcAft>
                <a:spcPts val="600"/>
              </a:spcAft>
              <a:buClr>
                <a:srgbClr val="000000"/>
              </a:buClr>
              <a:buSzPts val="3500"/>
            </a:pPr>
            <a:r>
              <a:rPr lang="en-US" sz="3500" b="0" i="0" u="none" strike="noStrike" cap="none" dirty="0">
                <a:latin typeface="Georgia" panose="02040502050405020303" pitchFamily="18" charset="0"/>
                <a:ea typeface="+mj-ea"/>
                <a:cs typeface="+mj-cs"/>
                <a:sym typeface="Permanent Marker"/>
              </a:rPr>
              <a:t>The Importance</a:t>
            </a:r>
          </a:p>
          <a:p>
            <a:pPr marL="0" marR="0" lvl="0" indent="0" algn="ctr" defTabSz="914400">
              <a:lnSpc>
                <a:spcPct val="90000"/>
              </a:lnSpc>
              <a:spcBef>
                <a:spcPct val="0"/>
              </a:spcBef>
              <a:spcAft>
                <a:spcPts val="600"/>
              </a:spcAft>
              <a:buClr>
                <a:srgbClr val="000000"/>
              </a:buClr>
              <a:buSzPts val="3500"/>
            </a:pPr>
            <a:r>
              <a:rPr lang="en-US" sz="3500" b="0" i="0" u="none" strike="noStrike" cap="none" dirty="0">
                <a:latin typeface="Georgia" panose="02040502050405020303" pitchFamily="18" charset="0"/>
                <a:ea typeface="+mj-ea"/>
                <a:cs typeface="+mj-cs"/>
                <a:sym typeface="Permanent Marker"/>
              </a:rPr>
              <a:t> of Housing Visits</a:t>
            </a:r>
          </a:p>
        </p:txBody>
      </p:sp>
      <p:sp>
        <p:nvSpPr>
          <p:cNvPr id="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83;p4"/>
          <p:cNvSpPr txBox="1"/>
          <p:nvPr/>
        </p:nvSpPr>
        <p:spPr>
          <a:xfrm>
            <a:off x="480060" y="2154674"/>
            <a:ext cx="3182691" cy="2490501"/>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sz="1600" b="0" i="0" u="none" strike="noStrike" cap="none" dirty="0">
                <a:sym typeface="Arial"/>
              </a:rPr>
              <a:t>Many times it can be difficult to properly interview migrant workers or families if you are not taking the time to visit them in their homes.</a:t>
            </a:r>
          </a:p>
          <a:p>
            <a:pPr marR="0" lvl="0" defTabSz="914400">
              <a:lnSpc>
                <a:spcPct val="90000"/>
              </a:lnSpc>
              <a:spcBef>
                <a:spcPts val="0"/>
              </a:spcBef>
              <a:spcAft>
                <a:spcPts val="600"/>
              </a:spcAft>
              <a:buClr>
                <a:srgbClr val="000000"/>
              </a:buClr>
              <a:buSzPts val="1700"/>
            </a:pPr>
            <a:r>
              <a:rPr lang="en-US" sz="1600" b="0" i="0" u="none" strike="noStrike" cap="none" dirty="0">
                <a:sym typeface="Arial"/>
              </a:rPr>
              <a:t>Housing visits allow you to build rapport with families, helps you build trust, and can lead to obtaining further leads or information.</a:t>
            </a:r>
          </a:p>
        </p:txBody>
      </p:sp>
      <p:pic>
        <p:nvPicPr>
          <p:cNvPr id="3" name="Picture 2">
            <a:extLst>
              <a:ext uri="{FF2B5EF4-FFF2-40B4-BE49-F238E27FC236}">
                <a16:creationId xmlns:a16="http://schemas.microsoft.com/office/drawing/2014/main" id="{E21C1380-B933-02A8-2030-348EF2D71EE2}"/>
              </a:ext>
            </a:extLst>
          </p:cNvPr>
          <p:cNvPicPr>
            <a:picLocks noChangeAspect="1"/>
          </p:cNvPicPr>
          <p:nvPr/>
        </p:nvPicPr>
        <p:blipFill>
          <a:blip r:embed="rId3"/>
          <a:stretch>
            <a:fillRect/>
          </a:stretch>
        </p:blipFill>
        <p:spPr>
          <a:xfrm>
            <a:off x="3908426" y="0"/>
            <a:ext cx="5175133" cy="5143500"/>
          </a:xfrm>
          <a:prstGeom prst="rect">
            <a:avLst/>
          </a:prstGeom>
        </p:spPr>
      </p:pic>
      <p:pic>
        <p:nvPicPr>
          <p:cNvPr id="11" name="Picture 10" descr="Logo, company name&#10;&#10;Description automatically generated">
            <a:extLst>
              <a:ext uri="{FF2B5EF4-FFF2-40B4-BE49-F238E27FC236}">
                <a16:creationId xmlns:a16="http://schemas.microsoft.com/office/drawing/2014/main" id="{02CE50F7-FCE8-4049-EAA8-7FC7FBDD5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91" name="Google Shape;91;p5"/>
          <p:cNvSpPr txBox="1"/>
          <p:nvPr/>
        </p:nvSpPr>
        <p:spPr>
          <a:xfrm>
            <a:off x="4813299" y="367902"/>
            <a:ext cx="3968748" cy="1221582"/>
          </a:xfrm>
          <a:prstGeom prst="rect">
            <a:avLst/>
          </a:prstGeom>
        </p:spPr>
        <p:txBody>
          <a:bodyPr spcFirstLastPara="1" vert="horz" lIns="91440" tIns="45720" rIns="91440" bIns="45720" rtlCol="0" anchor="b" anchorCtr="0">
            <a:normAutofit/>
          </a:bodyPr>
          <a:lstStyle/>
          <a:p>
            <a:pPr marL="0" marR="0" lvl="0" indent="0" algn="ctr"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The Importance of Housing Visits</a:t>
            </a:r>
          </a:p>
        </p:txBody>
      </p:sp>
      <p:pic>
        <p:nvPicPr>
          <p:cNvPr id="3" name="Picture 2">
            <a:extLst>
              <a:ext uri="{FF2B5EF4-FFF2-40B4-BE49-F238E27FC236}">
                <a16:creationId xmlns:a16="http://schemas.microsoft.com/office/drawing/2014/main" id="{F7C565A2-D20C-6867-07D3-5733EFED8708}"/>
              </a:ext>
            </a:extLst>
          </p:cNvPr>
          <p:cNvPicPr>
            <a:picLocks noChangeAspect="1"/>
          </p:cNvPicPr>
          <p:nvPr/>
        </p:nvPicPr>
        <p:blipFill rotWithShape="1">
          <a:blip r:embed="rId3"/>
          <a:srcRect l="12201" r="4" b="4"/>
          <a:stretch/>
        </p:blipFill>
        <p:spPr>
          <a:xfrm>
            <a:off x="1"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2" name="Google Shape;92;p5"/>
          <p:cNvSpPr txBox="1"/>
          <p:nvPr/>
        </p:nvSpPr>
        <p:spPr>
          <a:xfrm>
            <a:off x="4813300" y="1960959"/>
            <a:ext cx="3968747" cy="2814636"/>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1700"/>
            </a:pPr>
            <a:r>
              <a:rPr lang="en-US" b="0" i="0" u="none" strike="noStrike" cap="none" dirty="0">
                <a:sym typeface="Arial"/>
              </a:rPr>
              <a:t>Migrant workers and their families often stay in the same addresses or areas they are already familiar with. Families who are new to the area will often stay in housing locations that other migrant workers have recommended. </a:t>
            </a:r>
          </a:p>
          <a:p>
            <a:pPr marR="0" lvl="0" defTabSz="914400">
              <a:lnSpc>
                <a:spcPct val="90000"/>
              </a:lnSpc>
              <a:spcBef>
                <a:spcPts val="0"/>
              </a:spcBef>
              <a:spcAft>
                <a:spcPts val="600"/>
              </a:spcAft>
              <a:buClr>
                <a:srgbClr val="000000"/>
              </a:buClr>
              <a:buSzPts val="1700"/>
            </a:pPr>
            <a:r>
              <a:rPr lang="en-US" b="0" i="0" u="none" strike="noStrike" cap="none" dirty="0">
                <a:sym typeface="Arial"/>
              </a:rPr>
              <a:t>Regularly checking housing locations can help you to be thorough and ensure you are not missing any potential students.</a:t>
            </a:r>
          </a:p>
        </p:txBody>
      </p:sp>
      <p:pic>
        <p:nvPicPr>
          <p:cNvPr id="11" name="Picture 10" descr="Logo, company name&#10;&#10;Description automatically generated">
            <a:extLst>
              <a:ext uri="{FF2B5EF4-FFF2-40B4-BE49-F238E27FC236}">
                <a16:creationId xmlns:a16="http://schemas.microsoft.com/office/drawing/2014/main" id="{12BDB40F-8597-DED7-C853-F5E911FBB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useBgFill="1">
        <p:nvSpPr>
          <p:cNvPr id="112" name="Rectangle 10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2946805-C6C6-D2C3-BC01-CF32F47A7482}"/>
              </a:ext>
            </a:extLst>
          </p:cNvPr>
          <p:cNvPicPr>
            <a:picLocks noChangeAspect="1"/>
          </p:cNvPicPr>
          <p:nvPr/>
        </p:nvPicPr>
        <p:blipFill rotWithShape="1">
          <a:blip r:embed="rId3"/>
          <a:srcRect t="1153" r="3" b="3"/>
          <a:stretch/>
        </p:blipFill>
        <p:spPr>
          <a:xfrm>
            <a:off x="20" y="10"/>
            <a:ext cx="7252212" cy="5143490"/>
          </a:xfrm>
          <a:prstGeom prst="rect">
            <a:avLst/>
          </a:prstGeom>
        </p:spPr>
      </p:pic>
      <p:sp>
        <p:nvSpPr>
          <p:cNvPr id="113" name="Rectangle 10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Google Shape;100;p6"/>
          <p:cNvSpPr txBox="1"/>
          <p:nvPr/>
        </p:nvSpPr>
        <p:spPr>
          <a:xfrm>
            <a:off x="5648707" y="273843"/>
            <a:ext cx="2866642" cy="1424934"/>
          </a:xfrm>
          <a:prstGeom prst="rect">
            <a:avLst/>
          </a:prstGeom>
        </p:spPr>
        <p:txBody>
          <a:bodyPr spcFirstLastPara="1" vert="horz" lIns="91440" tIns="45720" rIns="91440" bIns="45720" rtlCol="0" anchor="ctr" anchorCtr="0">
            <a:normAutofit/>
          </a:bodyPr>
          <a:lstStyle/>
          <a:p>
            <a:pPr marL="0" marR="0" lvl="0" indent="0" algn="ctr" defTabSz="914400">
              <a:lnSpc>
                <a:spcPct val="90000"/>
              </a:lnSpc>
              <a:spcBef>
                <a:spcPct val="0"/>
              </a:spcBef>
              <a:spcAft>
                <a:spcPts val="600"/>
              </a:spcAft>
              <a:buClr>
                <a:srgbClr val="000000"/>
              </a:buClr>
              <a:buSzPts val="3500"/>
            </a:pPr>
            <a:r>
              <a:rPr lang="en-US" sz="3000" b="0" i="0" u="none" strike="noStrike" cap="none" dirty="0">
                <a:latin typeface="Georgia" panose="02040502050405020303" pitchFamily="18" charset="0"/>
                <a:ea typeface="+mj-ea"/>
                <a:cs typeface="+mj-cs"/>
                <a:sym typeface="Permanent Marker"/>
              </a:rPr>
              <a:t>The Importance of Housing Visits</a:t>
            </a:r>
          </a:p>
        </p:txBody>
      </p:sp>
      <p:sp>
        <p:nvSpPr>
          <p:cNvPr id="101" name="Google Shape;101;p6"/>
          <p:cNvSpPr txBox="1"/>
          <p:nvPr/>
        </p:nvSpPr>
        <p:spPr>
          <a:xfrm>
            <a:off x="5648707" y="1825650"/>
            <a:ext cx="2866642" cy="2807072"/>
          </a:xfrm>
          <a:prstGeom prst="rect">
            <a:avLst/>
          </a:prstGeom>
        </p:spPr>
        <p:txBody>
          <a:bodyPr spcFirstLastPara="1" vert="horz" lIns="91440" tIns="45720" rIns="91440" bIns="45720" rtlCol="0" anchorCtr="0">
            <a:normAutofit fontScale="92500" lnSpcReduction="10000"/>
          </a:bodyPr>
          <a:lstStyle/>
          <a:p>
            <a:pPr marR="0" lvl="0" defTabSz="914400">
              <a:lnSpc>
                <a:spcPct val="90000"/>
              </a:lnSpc>
              <a:spcBef>
                <a:spcPts val="0"/>
              </a:spcBef>
              <a:spcAft>
                <a:spcPts val="600"/>
              </a:spcAft>
              <a:buClr>
                <a:srgbClr val="000000"/>
              </a:buClr>
              <a:buSzPts val="1700"/>
            </a:pPr>
            <a:r>
              <a:rPr lang="en-US" sz="2000" b="0" i="0" u="none" strike="noStrike" cap="none" dirty="0">
                <a:sym typeface="Arial"/>
              </a:rPr>
              <a:t>Many potentially eligible students may only be found through housing visits. </a:t>
            </a:r>
          </a:p>
          <a:p>
            <a:pPr marR="0" lvl="0" defTabSz="914400">
              <a:lnSpc>
                <a:spcPct val="90000"/>
              </a:lnSpc>
              <a:spcBef>
                <a:spcPts val="0"/>
              </a:spcBef>
              <a:spcAft>
                <a:spcPts val="600"/>
              </a:spcAft>
              <a:buClr>
                <a:srgbClr val="000000"/>
              </a:buClr>
              <a:buSzPts val="1700"/>
            </a:pPr>
            <a:r>
              <a:rPr lang="en-US" sz="2000" b="0" i="0" u="none" strike="noStrike" cap="none" dirty="0">
                <a:sym typeface="Arial"/>
              </a:rPr>
              <a:t>Housing visits can help you locate the difficult to find students who qualify for the Migrant Education Program based on previous moves.</a:t>
            </a:r>
          </a:p>
        </p:txBody>
      </p:sp>
      <p:pic>
        <p:nvPicPr>
          <p:cNvPr id="7" name="Picture 6" descr="Logo, company name&#10;&#10;Description automatically generated">
            <a:extLst>
              <a:ext uri="{FF2B5EF4-FFF2-40B4-BE49-F238E27FC236}">
                <a16:creationId xmlns:a16="http://schemas.microsoft.com/office/drawing/2014/main" id="{7DBC0E77-518B-21C0-65C1-A9ACA7FAD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76</TotalTime>
  <Words>2881</Words>
  <Application>Microsoft Office PowerPoint</Application>
  <PresentationFormat>On-screen Show (16:9)</PresentationFormat>
  <Paragraphs>236</Paragraphs>
  <Slides>46</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Calibri</vt:lpstr>
      <vt:lpstr>Georgia</vt:lpstr>
      <vt:lpstr>Open Sans</vt:lpstr>
      <vt:lpstr>Arial</vt:lpstr>
      <vt:lpstr>Office Theme</vt:lpstr>
      <vt:lpstr>1_Office Theme</vt:lpstr>
      <vt:lpstr>PowerPoint Presentation</vt:lpstr>
      <vt:lpstr>Four Training Resources</vt:lpstr>
      <vt:lpstr>What is Balanced Recruitment?</vt:lpstr>
      <vt:lpstr>What is Balanced Recruitment?</vt:lpstr>
      <vt:lpstr>What this training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cp:lastModifiedBy>
  <cp:revision>6</cp:revision>
  <dcterms:modified xsi:type="dcterms:W3CDTF">2022-05-13T20:27:40Z</dcterms:modified>
</cp:coreProperties>
</file>